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454" r:id="rId3"/>
    <p:sldId id="257" r:id="rId4"/>
    <p:sldId id="268" r:id="rId5"/>
    <p:sldId id="258" r:id="rId6"/>
    <p:sldId id="263" r:id="rId7"/>
    <p:sldId id="262" r:id="rId8"/>
    <p:sldId id="269" r:id="rId9"/>
    <p:sldId id="266" r:id="rId10"/>
    <p:sldId id="259" r:id="rId11"/>
    <p:sldId id="260" r:id="rId12"/>
    <p:sldId id="459" r:id="rId13"/>
    <p:sldId id="460" r:id="rId14"/>
    <p:sldId id="461" r:id="rId15"/>
    <p:sldId id="294" r:id="rId16"/>
    <p:sldId id="301" r:id="rId17"/>
  </p:sldIdLst>
  <p:sldSz cx="9144000" cy="6858000" type="screen4x3"/>
  <p:notesSz cx="6858000" cy="994727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6699FF"/>
    <a:srgbClr val="FF0066"/>
    <a:srgbClr val="FF3300"/>
    <a:srgbClr val="663300"/>
    <a:srgbClr val="0099CC"/>
    <a:srgbClr val="6666FF"/>
    <a:srgbClr val="99CCFF"/>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4" autoAdjust="0"/>
    <p:restoredTop sz="94152" autoAdjust="0"/>
  </p:normalViewPr>
  <p:slideViewPr>
    <p:cSldViewPr>
      <p:cViewPr varScale="1">
        <p:scale>
          <a:sx n="108" d="100"/>
          <a:sy n="108" d="100"/>
        </p:scale>
        <p:origin x="13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POKLICNA%20ORIENTACIJA\ANALIZA%20VPISA\2021\vpis2017prvide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47736642061266E-2"/>
          <c:y val="4.3653169699019917E-2"/>
          <c:w val="0.80332611522988151"/>
          <c:h val="0.63052988814795596"/>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List3!$A$118:$A$132</c:f>
              <c:strCache>
                <c:ptCount val="15"/>
                <c:pt idx="0">
                  <c:v>GIMNAZIJA KAMNIK</c:v>
                </c:pt>
                <c:pt idx="1">
                  <c:v>GIMNAZIJA DOMŽALE</c:v>
                </c:pt>
                <c:pt idx="2">
                  <c:v>GIMNAZIJA MOSTE</c:v>
                </c:pt>
                <c:pt idx="3">
                  <c:v>GIMNAZIJA LEDINA</c:v>
                </c:pt>
                <c:pt idx="4">
                  <c:v>GIMNAZIJA POLJANE</c:v>
                </c:pt>
                <c:pt idx="5">
                  <c:v>GIMNAZIJA BEŽIGRAD</c:v>
                </c:pt>
                <c:pt idx="6">
                  <c:v>GIMNAZIJA ŠENTVID</c:v>
                </c:pt>
                <c:pt idx="7">
                  <c:v>GIMNAZIJA JOŽETA PLEČNIKA</c:v>
                </c:pt>
                <c:pt idx="8">
                  <c:v>ŠKOFIJSKA KLASIČNA GIMNAZIJA</c:v>
                </c:pt>
                <c:pt idx="9">
                  <c:v>GIMNAZIJA VIČ</c:v>
                </c:pt>
                <c:pt idx="10">
                  <c:v>SR.VZG.ŠOLA IN GIMNAZIJA LJUBLJANA</c:v>
                </c:pt>
                <c:pt idx="11">
                  <c:v>GIMNAZIJA ŠIŠKA</c:v>
                </c:pt>
                <c:pt idx="12">
                  <c:v>STROKOVNA GIMNAZIJA</c:v>
                </c:pt>
                <c:pt idx="13">
                  <c:v>UMETNIŠKA GIMNAZIJA</c:v>
                </c:pt>
                <c:pt idx="14">
                  <c:v>ANTONA AŠKERCA</c:v>
                </c:pt>
              </c:strCache>
            </c:strRef>
          </c:cat>
          <c:val>
            <c:numRef>
              <c:f>List3!$B$118:$B$132</c:f>
              <c:numCache>
                <c:formatCode>General</c:formatCode>
                <c:ptCount val="15"/>
                <c:pt idx="0">
                  <c:v>17</c:v>
                </c:pt>
                <c:pt idx="1">
                  <c:v>2</c:v>
                </c:pt>
                <c:pt idx="2">
                  <c:v>0</c:v>
                </c:pt>
                <c:pt idx="3">
                  <c:v>3</c:v>
                </c:pt>
                <c:pt idx="4">
                  <c:v>4</c:v>
                </c:pt>
                <c:pt idx="5">
                  <c:v>2</c:v>
                </c:pt>
                <c:pt idx="6">
                  <c:v>1</c:v>
                </c:pt>
                <c:pt idx="7">
                  <c:v>1</c:v>
                </c:pt>
                <c:pt idx="8">
                  <c:v>2</c:v>
                </c:pt>
                <c:pt idx="9">
                  <c:v>0</c:v>
                </c:pt>
                <c:pt idx="10">
                  <c:v>0</c:v>
                </c:pt>
                <c:pt idx="11">
                  <c:v>0</c:v>
                </c:pt>
                <c:pt idx="12">
                  <c:v>4</c:v>
                </c:pt>
                <c:pt idx="13">
                  <c:v>1</c:v>
                </c:pt>
                <c:pt idx="14">
                  <c:v>0</c:v>
                </c:pt>
              </c:numCache>
            </c:numRef>
          </c:val>
          <c:extLst>
            <c:ext xmlns:c16="http://schemas.microsoft.com/office/drawing/2014/chart" uri="{C3380CC4-5D6E-409C-BE32-E72D297353CC}">
              <c16:uniqueId val="{00000000-5BDC-4B53-9373-098A10495F1D}"/>
            </c:ext>
          </c:extLst>
        </c:ser>
        <c:dLbls>
          <c:showLegendKey val="0"/>
          <c:showVal val="0"/>
          <c:showCatName val="0"/>
          <c:showSerName val="0"/>
          <c:showPercent val="0"/>
          <c:showBubbleSize val="0"/>
        </c:dLbls>
        <c:gapWidth val="150"/>
        <c:axId val="493392720"/>
        <c:axId val="1"/>
      </c:barChart>
      <c:catAx>
        <c:axId val="493392720"/>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600" b="0" i="0" u="none" strike="noStrike" baseline="0">
                <a:solidFill>
                  <a:srgbClr val="000000"/>
                </a:solidFill>
                <a:latin typeface="+mn-lt"/>
                <a:ea typeface="Arial CE"/>
                <a:cs typeface="Arial CE"/>
              </a:defRPr>
            </a:pPr>
            <a:endParaRPr lang="sl-SI"/>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mn-lt"/>
                <a:ea typeface="Arial CE"/>
                <a:cs typeface="Arial CE"/>
              </a:defRPr>
            </a:pPr>
            <a:endParaRPr lang="sl-SI"/>
          </a:p>
        </c:txPr>
        <c:crossAx val="49339272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CE"/>
          <a:ea typeface="Arial CE"/>
          <a:cs typeface="Arial CE"/>
        </a:defRPr>
      </a:pPr>
      <a:endParaRPr lang="sl-S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EED5E75C-F99F-44EF-9AD3-8371CB57F254}" type="datetimeFigureOut">
              <a:rPr lang="sl-SI" smtClean="0"/>
              <a:t>9. 04. 2022</a:t>
            </a:fld>
            <a:endParaRPr lang="sl-SI"/>
          </a:p>
        </p:txBody>
      </p:sp>
      <p:sp>
        <p:nvSpPr>
          <p:cNvPr id="4" name="Ograda noge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B83D02CC-E56B-4DCC-88D2-8A36C0EF17EF}" type="slidenum">
              <a:rPr lang="sl-SI" smtClean="0"/>
              <a:t>‹#›</a:t>
            </a:fld>
            <a:endParaRPr lang="sl-SI"/>
          </a:p>
        </p:txBody>
      </p:sp>
    </p:spTree>
    <p:extLst>
      <p:ext uri="{BB962C8B-B14F-4D97-AF65-F5344CB8AC3E}">
        <p14:creationId xmlns:p14="http://schemas.microsoft.com/office/powerpoint/2010/main" val="141908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A52F089-5ADD-411F-9980-57F738E16314}" type="datetimeFigureOut">
              <a:rPr lang="sl-SI" smtClean="0"/>
              <a:t>9. 04. 2022</a:t>
            </a:fld>
            <a:endParaRPr lang="sl-SI"/>
          </a:p>
        </p:txBody>
      </p:sp>
      <p:sp>
        <p:nvSpPr>
          <p:cNvPr id="4" name="Ograda stranske slike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507193E-7B5C-4C75-BBC7-BCB5AF8E10D8}" type="slidenum">
              <a:rPr lang="sl-SI" smtClean="0"/>
              <a:t>‹#›</a:t>
            </a:fld>
            <a:endParaRPr lang="sl-SI"/>
          </a:p>
        </p:txBody>
      </p:sp>
    </p:spTree>
    <p:extLst>
      <p:ext uri="{BB962C8B-B14F-4D97-AF65-F5344CB8AC3E}">
        <p14:creationId xmlns:p14="http://schemas.microsoft.com/office/powerpoint/2010/main" val="84872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2507193E-7B5C-4C75-BBC7-BCB5AF8E10D8}" type="slidenum">
              <a:rPr lang="sl-SI" smtClean="0"/>
              <a:t>6</a:t>
            </a:fld>
            <a:endParaRPr lang="sl-SI"/>
          </a:p>
        </p:txBody>
      </p:sp>
    </p:spTree>
    <p:extLst>
      <p:ext uri="{BB962C8B-B14F-4D97-AF65-F5344CB8AC3E}">
        <p14:creationId xmlns:p14="http://schemas.microsoft.com/office/powerpoint/2010/main" val="125909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89267ED0-1792-4B0F-84B1-7A3CD52525C2}" type="datetimeFigureOut">
              <a:rPr lang="sl-SI" smtClean="0"/>
              <a:t>9. 04. 2022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215504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9267ED0-1792-4B0F-84B1-7A3CD52525C2}" type="datetimeFigureOut">
              <a:rPr lang="sl-SI" smtClean="0"/>
              <a:t>9. 04. 2022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392516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9267ED0-1792-4B0F-84B1-7A3CD52525C2}" type="datetimeFigureOut">
              <a:rPr lang="sl-SI" smtClean="0"/>
              <a:t>9. 04. 2022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170000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a:t>Uredite slog naslova matrice</a:t>
            </a:r>
          </a:p>
        </p:txBody>
      </p:sp>
      <p:sp>
        <p:nvSpPr>
          <p:cNvPr id="3" name="Ograda tabele 2"/>
          <p:cNvSpPr>
            <a:spLocks noGrp="1"/>
          </p:cNvSpPr>
          <p:nvPr>
            <p:ph type="tbl" idx="1"/>
          </p:nvPr>
        </p:nvSpPr>
        <p:spPr>
          <a:xfrm>
            <a:off x="457200" y="1600200"/>
            <a:ext cx="8229600" cy="4525963"/>
          </a:xfrm>
        </p:spPr>
        <p:txBody>
          <a:bodyPr/>
          <a:lstStyle/>
          <a:p>
            <a:pPr lvl="0"/>
            <a:endParaRPr lang="sl-SI" noProof="0"/>
          </a:p>
        </p:txBody>
      </p:sp>
      <p:sp>
        <p:nvSpPr>
          <p:cNvPr id="4" name="Rectangle 4">
            <a:extLst>
              <a:ext uri="{FF2B5EF4-FFF2-40B4-BE49-F238E27FC236}">
                <a16:creationId xmlns:a16="http://schemas.microsoft.com/office/drawing/2014/main" id="{09AD3041-515F-4A59-BC42-70053F71D887}"/>
              </a:ext>
            </a:extLst>
          </p:cNvPr>
          <p:cNvSpPr>
            <a:spLocks noGrp="1" noChangeArrowheads="1"/>
          </p:cNvSpPr>
          <p:nvPr>
            <p:ph type="dt" sz="half" idx="10"/>
          </p:nvPr>
        </p:nvSpPr>
        <p:spPr>
          <a:ln/>
        </p:spPr>
        <p:txBody>
          <a:bodyPr/>
          <a:lstStyle>
            <a:lvl1pPr>
              <a:defRPr/>
            </a:lvl1pPr>
          </a:lstStyle>
          <a:p>
            <a:pPr>
              <a:defRPr/>
            </a:pPr>
            <a:fld id="{0BB365AE-4FDB-4A5E-90FF-B1F5FFAB7FCD}" type="datetime1">
              <a:rPr lang="sl-SI"/>
              <a:pPr>
                <a:defRPr/>
              </a:pPr>
              <a:t>9. 04. 2022</a:t>
            </a:fld>
            <a:endParaRPr lang="sl-SI"/>
          </a:p>
        </p:txBody>
      </p:sp>
      <p:sp>
        <p:nvSpPr>
          <p:cNvPr id="5" name="Rectangle 5">
            <a:extLst>
              <a:ext uri="{FF2B5EF4-FFF2-40B4-BE49-F238E27FC236}">
                <a16:creationId xmlns:a16="http://schemas.microsoft.com/office/drawing/2014/main" id="{40950E55-6045-4328-9055-711C93D8F915}"/>
              </a:ext>
            </a:extLst>
          </p:cNvPr>
          <p:cNvSpPr>
            <a:spLocks noGrp="1" noChangeArrowheads="1"/>
          </p:cNvSpPr>
          <p:nvPr>
            <p:ph type="ftr" sz="quarter" idx="11"/>
          </p:nvPr>
        </p:nvSpPr>
        <p:spPr>
          <a:ln/>
        </p:spPr>
        <p:txBody>
          <a:bodyPr/>
          <a:lstStyle>
            <a:lvl1pPr>
              <a:defRPr/>
            </a:lvl1pPr>
          </a:lstStyle>
          <a:p>
            <a:pPr>
              <a:defRPr/>
            </a:pPr>
            <a:r>
              <a:rPr lang="sl-SI"/>
              <a:t>Nives Zelenjak, pedagoginja</a:t>
            </a:r>
          </a:p>
        </p:txBody>
      </p:sp>
      <p:sp>
        <p:nvSpPr>
          <p:cNvPr id="6" name="Rectangle 6">
            <a:extLst>
              <a:ext uri="{FF2B5EF4-FFF2-40B4-BE49-F238E27FC236}">
                <a16:creationId xmlns:a16="http://schemas.microsoft.com/office/drawing/2014/main" id="{50C8D572-BAA8-446D-B9F8-E09EA46A2B97}"/>
              </a:ext>
            </a:extLst>
          </p:cNvPr>
          <p:cNvSpPr>
            <a:spLocks noGrp="1" noChangeArrowheads="1"/>
          </p:cNvSpPr>
          <p:nvPr>
            <p:ph type="sldNum" sz="quarter" idx="12"/>
          </p:nvPr>
        </p:nvSpPr>
        <p:spPr>
          <a:ln/>
        </p:spPr>
        <p:txBody>
          <a:bodyPr/>
          <a:lstStyle>
            <a:lvl1pPr>
              <a:defRPr/>
            </a:lvl1pPr>
          </a:lstStyle>
          <a:p>
            <a:fld id="{B5A58488-256B-4306-A4BC-7CBE439844B2}" type="slidenum">
              <a:rPr lang="sl-SI" altLang="sl-SI"/>
              <a:pPr/>
              <a:t>‹#›</a:t>
            </a:fld>
            <a:endParaRPr lang="sl-SI" altLang="sl-SI"/>
          </a:p>
        </p:txBody>
      </p:sp>
    </p:spTree>
    <p:extLst>
      <p:ext uri="{BB962C8B-B14F-4D97-AF65-F5344CB8AC3E}">
        <p14:creationId xmlns:p14="http://schemas.microsoft.com/office/powerpoint/2010/main" val="18876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89267ED0-1792-4B0F-84B1-7A3CD52525C2}" type="datetimeFigureOut">
              <a:rPr lang="sl-SI" smtClean="0"/>
              <a:t>9. 04. 2022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253986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89267ED0-1792-4B0F-84B1-7A3CD52525C2}" type="datetimeFigureOut">
              <a:rPr lang="sl-SI" smtClean="0"/>
              <a:t>9. 04. 2022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30980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89267ED0-1792-4B0F-84B1-7A3CD52525C2}" type="datetimeFigureOut">
              <a:rPr lang="sl-SI" smtClean="0"/>
              <a:t>9. 04. 2022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54703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89267ED0-1792-4B0F-84B1-7A3CD52525C2}" type="datetimeFigureOut">
              <a:rPr lang="sl-SI" smtClean="0"/>
              <a:t>9. 04. 2022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160970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89267ED0-1792-4B0F-84B1-7A3CD52525C2}" type="datetimeFigureOut">
              <a:rPr lang="sl-SI" smtClean="0"/>
              <a:t>9. 04. 2022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39281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9267ED0-1792-4B0F-84B1-7A3CD52525C2}" type="datetimeFigureOut">
              <a:rPr lang="sl-SI" smtClean="0"/>
              <a:t>9. 04. 2022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390198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9267ED0-1792-4B0F-84B1-7A3CD52525C2}" type="datetimeFigureOut">
              <a:rPr lang="sl-SI" smtClean="0"/>
              <a:t>9. 04. 2022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22330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9267ED0-1792-4B0F-84B1-7A3CD52525C2}" type="datetimeFigureOut">
              <a:rPr lang="sl-SI" smtClean="0"/>
              <a:t>9. 04. 2022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5E91F5F-499B-493B-BEA7-1A35BB4778EF}" type="slidenum">
              <a:rPr lang="sl-SI" smtClean="0"/>
              <a:t>‹#›</a:t>
            </a:fld>
            <a:endParaRPr lang="sl-SI"/>
          </a:p>
        </p:txBody>
      </p:sp>
    </p:spTree>
    <p:extLst>
      <p:ext uri="{BB962C8B-B14F-4D97-AF65-F5344CB8AC3E}">
        <p14:creationId xmlns:p14="http://schemas.microsoft.com/office/powerpoint/2010/main" val="102577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67ED0-1792-4B0F-84B1-7A3CD52525C2}" type="datetimeFigureOut">
              <a:rPr lang="sl-SI" smtClean="0"/>
              <a:t>9. 04. 2022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1F5F-499B-493B-BEA7-1A35BB4778EF}" type="slidenum">
              <a:rPr lang="sl-SI" smtClean="0"/>
              <a:t>‹#›</a:t>
            </a:fld>
            <a:endParaRPr lang="sl-SI"/>
          </a:p>
        </p:txBody>
      </p:sp>
    </p:spTree>
    <p:extLst>
      <p:ext uri="{BB962C8B-B14F-4D97-AF65-F5344CB8AC3E}">
        <p14:creationId xmlns:p14="http://schemas.microsoft.com/office/powerpoint/2010/main" val="399220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2060848"/>
            <a:ext cx="7772400" cy="1326009"/>
          </a:xfrm>
        </p:spPr>
        <p:txBody>
          <a:bodyPr>
            <a:normAutofit fontScale="90000"/>
          </a:bodyPr>
          <a:lstStyle/>
          <a:p>
            <a:r>
              <a:rPr lang="sl-SI" sz="2200" dirty="0">
                <a:solidFill>
                  <a:srgbClr val="002060"/>
                </a:solidFill>
              </a:rPr>
              <a:t>OŠ Mengeš</a:t>
            </a:r>
            <a:br>
              <a:rPr lang="sl-SI" sz="2200" dirty="0">
                <a:solidFill>
                  <a:srgbClr val="002060"/>
                </a:solidFill>
              </a:rPr>
            </a:br>
            <a:br>
              <a:rPr lang="sl-SI" sz="2200" dirty="0">
                <a:solidFill>
                  <a:srgbClr val="002060"/>
                </a:solidFill>
              </a:rPr>
            </a:br>
            <a:r>
              <a:rPr lang="sl-SI" sz="5300" b="1" dirty="0">
                <a:solidFill>
                  <a:srgbClr val="00B0F0"/>
                </a:solidFill>
              </a:rPr>
              <a:t>Informacija o vpisu učencev 9. razreda </a:t>
            </a:r>
            <a:br>
              <a:rPr lang="sl-SI" sz="5300" b="1" dirty="0">
                <a:solidFill>
                  <a:srgbClr val="00B0F0"/>
                </a:solidFill>
              </a:rPr>
            </a:br>
            <a:r>
              <a:rPr lang="sl-SI" sz="5300" b="1" dirty="0">
                <a:solidFill>
                  <a:srgbClr val="00B0F0"/>
                </a:solidFill>
              </a:rPr>
              <a:t>v srednje šole</a:t>
            </a:r>
            <a:br>
              <a:rPr lang="sl-SI" sz="5300" b="1" dirty="0">
                <a:solidFill>
                  <a:srgbClr val="663300"/>
                </a:solidFill>
              </a:rPr>
            </a:br>
            <a:br>
              <a:rPr lang="sl-SI" sz="5300" b="1" dirty="0">
                <a:solidFill>
                  <a:srgbClr val="663300"/>
                </a:solidFill>
              </a:rPr>
            </a:br>
            <a:r>
              <a:rPr lang="sl-SI" sz="2700" b="1" dirty="0">
                <a:solidFill>
                  <a:srgbClr val="663300"/>
                </a:solidFill>
              </a:rPr>
              <a:t>šolsko leto 2021/22</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0648"/>
            <a:ext cx="719328" cy="719328"/>
          </a:xfrm>
          <a:prstGeom prst="rect">
            <a:avLst/>
          </a:prstGeom>
        </p:spPr>
      </p:pic>
      <p:pic>
        <p:nvPicPr>
          <p:cNvPr id="1026" name="Picture 2" descr="glossy-occupation-icons2"/>
          <p:cNvPicPr>
            <a:picLocks noChangeAspect="1" noChangeArrowheads="1"/>
          </p:cNvPicPr>
          <p:nvPr/>
        </p:nvPicPr>
        <p:blipFill rotWithShape="1">
          <a:blip r:embed="rId3">
            <a:extLst>
              <a:ext uri="{28A0092B-C50C-407E-A947-70E740481C1C}">
                <a14:useLocalDpi xmlns:a14="http://schemas.microsoft.com/office/drawing/2010/main" val="0"/>
              </a:ext>
            </a:extLst>
          </a:blip>
          <a:srcRect r="26190"/>
          <a:stretch/>
        </p:blipFill>
        <p:spPr bwMode="auto">
          <a:xfrm>
            <a:off x="3665022" y="5079929"/>
            <a:ext cx="1315172" cy="176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767" y="5030706"/>
            <a:ext cx="1748842" cy="17971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406" y="5065961"/>
            <a:ext cx="1800200" cy="1761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604" r="25144"/>
          <a:stretch/>
        </p:blipFill>
        <p:spPr bwMode="auto">
          <a:xfrm>
            <a:off x="50782" y="5030706"/>
            <a:ext cx="1773233" cy="1839021"/>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8B06585D-E87B-4567-9ADE-0D04E42676D0}"/>
              </a:ext>
            </a:extLst>
          </p:cNvPr>
          <p:cNvPicPr>
            <a:picLocks noChangeAspect="1"/>
          </p:cNvPicPr>
          <p:nvPr/>
        </p:nvPicPr>
        <p:blipFill rotWithShape="1">
          <a:blip r:embed="rId7"/>
          <a:srcRect l="20737" r="19516"/>
          <a:stretch/>
        </p:blipFill>
        <p:spPr>
          <a:xfrm>
            <a:off x="6900358" y="5079929"/>
            <a:ext cx="2170538" cy="1757829"/>
          </a:xfrm>
          <a:prstGeom prst="rect">
            <a:avLst/>
          </a:prstGeom>
        </p:spPr>
      </p:pic>
    </p:spTree>
    <p:extLst>
      <p:ext uri="{BB962C8B-B14F-4D97-AF65-F5344CB8AC3E}">
        <p14:creationId xmlns:p14="http://schemas.microsoft.com/office/powerpoint/2010/main" val="780283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395536" y="1036466"/>
            <a:ext cx="8424936" cy="5164279"/>
          </a:xfrm>
          <a:prstGeom prst="rect">
            <a:avLst/>
          </a:prstGeom>
        </p:spPr>
      </p:pic>
    </p:spTree>
    <p:extLst>
      <p:ext uri="{BB962C8B-B14F-4D97-AF65-F5344CB8AC3E}">
        <p14:creationId xmlns:p14="http://schemas.microsoft.com/office/powerpoint/2010/main" val="378651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274638"/>
            <a:ext cx="8784976" cy="1143000"/>
          </a:xfrm>
        </p:spPr>
        <p:txBody>
          <a:bodyPr>
            <a:normAutofit fontScale="90000"/>
          </a:bodyPr>
          <a:lstStyle/>
          <a:p>
            <a:r>
              <a:rPr lang="sl-SI" sz="3600" dirty="0">
                <a:solidFill>
                  <a:srgbClr val="663300"/>
                </a:solidFill>
              </a:rPr>
              <a:t>Primerjava vpisa glede na vrsto SŠ s prejšnjimi leti </a:t>
            </a:r>
            <a:br>
              <a:rPr lang="sl-SI" dirty="0">
                <a:solidFill>
                  <a:srgbClr val="663300"/>
                </a:solidFill>
              </a:rPr>
            </a:br>
            <a:r>
              <a:rPr lang="sl-SI" sz="2200" dirty="0">
                <a:solidFill>
                  <a:srgbClr val="663300"/>
                </a:solidFill>
              </a:rPr>
              <a:t>(v odstotkih)</a:t>
            </a:r>
          </a:p>
        </p:txBody>
      </p:sp>
      <p:pic>
        <p:nvPicPr>
          <p:cNvPr id="3" name="Slika 2"/>
          <p:cNvPicPr>
            <a:picLocks noChangeAspect="1"/>
          </p:cNvPicPr>
          <p:nvPr/>
        </p:nvPicPr>
        <p:blipFill>
          <a:blip r:embed="rId2"/>
          <a:stretch>
            <a:fillRect/>
          </a:stretch>
        </p:blipFill>
        <p:spPr>
          <a:xfrm>
            <a:off x="408071" y="1268760"/>
            <a:ext cx="8327858" cy="5291787"/>
          </a:xfrm>
          <a:prstGeom prst="rect">
            <a:avLst/>
          </a:prstGeom>
        </p:spPr>
      </p:pic>
    </p:spTree>
    <p:extLst>
      <p:ext uri="{BB962C8B-B14F-4D97-AF65-F5344CB8AC3E}">
        <p14:creationId xmlns:p14="http://schemas.microsoft.com/office/powerpoint/2010/main" val="80004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lika 21">
            <a:extLst>
              <a:ext uri="{FF2B5EF4-FFF2-40B4-BE49-F238E27FC236}">
                <a16:creationId xmlns:a16="http://schemas.microsoft.com/office/drawing/2014/main" id="{72AE7860-46A2-4642-8B09-95B336134D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64" y="1021456"/>
            <a:ext cx="3718775" cy="2789081"/>
          </a:xfrm>
          <a:prstGeom prst="rect">
            <a:avLst/>
          </a:prstGeom>
        </p:spPr>
      </p:pic>
      <p:pic>
        <p:nvPicPr>
          <p:cNvPr id="24" name="Slika 23">
            <a:extLst>
              <a:ext uri="{FF2B5EF4-FFF2-40B4-BE49-F238E27FC236}">
                <a16:creationId xmlns:a16="http://schemas.microsoft.com/office/drawing/2014/main" id="{DC966E70-1283-4DCF-9366-4DDAA47F3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046" y="1137365"/>
            <a:ext cx="3313090" cy="2484818"/>
          </a:xfrm>
          <a:prstGeom prst="rect">
            <a:avLst/>
          </a:prstGeom>
        </p:spPr>
      </p:pic>
      <p:pic>
        <p:nvPicPr>
          <p:cNvPr id="26" name="Slika 25">
            <a:extLst>
              <a:ext uri="{FF2B5EF4-FFF2-40B4-BE49-F238E27FC236}">
                <a16:creationId xmlns:a16="http://schemas.microsoft.com/office/drawing/2014/main" id="{C81CDAB2-B2C8-4330-BAC7-540C2B9846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953" y="3351727"/>
            <a:ext cx="3313091" cy="2484818"/>
          </a:xfrm>
          <a:prstGeom prst="rect">
            <a:avLst/>
          </a:prstGeom>
        </p:spPr>
      </p:pic>
      <p:sp>
        <p:nvSpPr>
          <p:cNvPr id="29" name="PoljeZBesedilom 28">
            <a:extLst>
              <a:ext uri="{FF2B5EF4-FFF2-40B4-BE49-F238E27FC236}">
                <a16:creationId xmlns:a16="http://schemas.microsoft.com/office/drawing/2014/main" id="{7E1511CF-E66A-4776-AFA8-41905F40636F}"/>
              </a:ext>
            </a:extLst>
          </p:cNvPr>
          <p:cNvSpPr txBox="1"/>
          <p:nvPr/>
        </p:nvSpPr>
        <p:spPr>
          <a:xfrm>
            <a:off x="173863" y="3912659"/>
            <a:ext cx="2656268" cy="300082"/>
          </a:xfrm>
          <a:prstGeom prst="rect">
            <a:avLst/>
          </a:prstGeom>
          <a:noFill/>
        </p:spPr>
        <p:txBody>
          <a:bodyPr wrap="square" rtlCol="0">
            <a:spAutoFit/>
          </a:bodyPr>
          <a:lstStyle/>
          <a:p>
            <a:r>
              <a:rPr lang="sl-SI" sz="1350" dirty="0">
                <a:solidFill>
                  <a:schemeClr val="bg1">
                    <a:lumMod val="50000"/>
                  </a:schemeClr>
                </a:solidFill>
              </a:rPr>
              <a:t>Aktivnosti s poklicnimi kartami</a:t>
            </a:r>
          </a:p>
        </p:txBody>
      </p:sp>
    </p:spTree>
    <p:extLst>
      <p:ext uri="{BB962C8B-B14F-4D97-AF65-F5344CB8AC3E}">
        <p14:creationId xmlns:p14="http://schemas.microsoft.com/office/powerpoint/2010/main" val="233534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66155CB-A8B1-42B0-B6BF-3CF63F73C6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043" r="7793" b="9482"/>
          <a:stretch/>
        </p:blipFill>
        <p:spPr>
          <a:xfrm>
            <a:off x="241479" y="3102011"/>
            <a:ext cx="5100034" cy="2633113"/>
          </a:xfrm>
          <a:prstGeom prst="rect">
            <a:avLst/>
          </a:prstGeom>
        </p:spPr>
      </p:pic>
      <p:pic>
        <p:nvPicPr>
          <p:cNvPr id="8" name="Slika 7">
            <a:extLst>
              <a:ext uri="{FF2B5EF4-FFF2-40B4-BE49-F238E27FC236}">
                <a16:creationId xmlns:a16="http://schemas.microsoft.com/office/drawing/2014/main" id="{F41FF83D-2790-40AA-B0A4-9D42D56580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60" t="9270" r="19061" b="6098"/>
          <a:stretch/>
        </p:blipFill>
        <p:spPr>
          <a:xfrm rot="5400000">
            <a:off x="5560455" y="1195320"/>
            <a:ext cx="3419341" cy="3264794"/>
          </a:xfrm>
          <a:prstGeom prst="rect">
            <a:avLst/>
          </a:prstGeom>
        </p:spPr>
      </p:pic>
      <p:pic>
        <p:nvPicPr>
          <p:cNvPr id="10" name="Slika 9">
            <a:extLst>
              <a:ext uri="{FF2B5EF4-FFF2-40B4-BE49-F238E27FC236}">
                <a16:creationId xmlns:a16="http://schemas.microsoft.com/office/drawing/2014/main" id="{C0A67E33-E72A-4DB5-96E9-EC8702078B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220" r="2723" b="21502"/>
          <a:stretch/>
        </p:blipFill>
        <p:spPr>
          <a:xfrm>
            <a:off x="241479" y="1122877"/>
            <a:ext cx="3960254" cy="1748858"/>
          </a:xfrm>
          <a:prstGeom prst="rect">
            <a:avLst/>
          </a:prstGeom>
        </p:spPr>
      </p:pic>
      <p:sp>
        <p:nvSpPr>
          <p:cNvPr id="13" name="PoljeZBesedilom 12">
            <a:extLst>
              <a:ext uri="{FF2B5EF4-FFF2-40B4-BE49-F238E27FC236}">
                <a16:creationId xmlns:a16="http://schemas.microsoft.com/office/drawing/2014/main" id="{CC6143F1-A8B5-4A69-AE01-60225CC36E30}"/>
              </a:ext>
            </a:extLst>
          </p:cNvPr>
          <p:cNvSpPr txBox="1"/>
          <p:nvPr/>
        </p:nvSpPr>
        <p:spPr>
          <a:xfrm>
            <a:off x="5637727" y="4762665"/>
            <a:ext cx="3264794" cy="300082"/>
          </a:xfrm>
          <a:prstGeom prst="rect">
            <a:avLst/>
          </a:prstGeom>
          <a:noFill/>
        </p:spPr>
        <p:txBody>
          <a:bodyPr wrap="square" rtlCol="0">
            <a:spAutoFit/>
          </a:bodyPr>
          <a:lstStyle/>
          <a:p>
            <a:r>
              <a:rPr lang="sl-SI" sz="1350" dirty="0">
                <a:solidFill>
                  <a:schemeClr val="bg1">
                    <a:lumMod val="50000"/>
                  </a:schemeClr>
                </a:solidFill>
              </a:rPr>
              <a:t>Računalniški program KAM IN KAKO</a:t>
            </a:r>
          </a:p>
        </p:txBody>
      </p:sp>
    </p:spTree>
    <p:extLst>
      <p:ext uri="{BB962C8B-B14F-4D97-AF65-F5344CB8AC3E}">
        <p14:creationId xmlns:p14="http://schemas.microsoft.com/office/powerpoint/2010/main" val="274617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56140DC-6797-49BA-BFF3-49269D0949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9" t="24976" r="188" b="18028"/>
          <a:stretch/>
        </p:blipFill>
        <p:spPr>
          <a:xfrm>
            <a:off x="215515" y="1194414"/>
            <a:ext cx="5522021" cy="2328763"/>
          </a:xfrm>
          <a:prstGeom prst="rect">
            <a:avLst/>
          </a:prstGeom>
        </p:spPr>
      </p:pic>
      <p:pic>
        <p:nvPicPr>
          <p:cNvPr id="7" name="Slika 6">
            <a:extLst>
              <a:ext uri="{FF2B5EF4-FFF2-40B4-BE49-F238E27FC236}">
                <a16:creationId xmlns:a16="http://schemas.microsoft.com/office/drawing/2014/main" id="{EDB41D28-6215-4DDA-9E37-CF3ADB333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35" r="20611" b="17371"/>
          <a:stretch/>
        </p:blipFill>
        <p:spPr>
          <a:xfrm>
            <a:off x="3406464" y="2656869"/>
            <a:ext cx="5418785" cy="3076307"/>
          </a:xfrm>
          <a:prstGeom prst="rect">
            <a:avLst/>
          </a:prstGeom>
        </p:spPr>
      </p:pic>
      <p:sp>
        <p:nvSpPr>
          <p:cNvPr id="8" name="PoljeZBesedilom 7">
            <a:extLst>
              <a:ext uri="{FF2B5EF4-FFF2-40B4-BE49-F238E27FC236}">
                <a16:creationId xmlns:a16="http://schemas.microsoft.com/office/drawing/2014/main" id="{4B2DDF47-026C-4D23-A58B-4B68A99318C4}"/>
              </a:ext>
            </a:extLst>
          </p:cNvPr>
          <p:cNvSpPr txBox="1"/>
          <p:nvPr/>
        </p:nvSpPr>
        <p:spPr>
          <a:xfrm>
            <a:off x="318751" y="5456176"/>
            <a:ext cx="3264794" cy="300082"/>
          </a:xfrm>
          <a:prstGeom prst="rect">
            <a:avLst/>
          </a:prstGeom>
          <a:noFill/>
        </p:spPr>
        <p:txBody>
          <a:bodyPr wrap="square" rtlCol="0">
            <a:spAutoFit/>
          </a:bodyPr>
          <a:lstStyle/>
          <a:p>
            <a:r>
              <a:rPr lang="sl-SI" sz="1350" dirty="0">
                <a:solidFill>
                  <a:schemeClr val="bg1">
                    <a:lumMod val="50000"/>
                  </a:schemeClr>
                </a:solidFill>
              </a:rPr>
              <a:t>Računalniški program KAM IN KAKO</a:t>
            </a:r>
          </a:p>
        </p:txBody>
      </p:sp>
    </p:spTree>
    <p:extLst>
      <p:ext uri="{BB962C8B-B14F-4D97-AF65-F5344CB8AC3E}">
        <p14:creationId xmlns:p14="http://schemas.microsoft.com/office/powerpoint/2010/main" val="17879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oljeZBesedilom 3">
            <a:extLst>
              <a:ext uri="{FF2B5EF4-FFF2-40B4-BE49-F238E27FC236}">
                <a16:creationId xmlns:a16="http://schemas.microsoft.com/office/drawing/2014/main" id="{DC2955BB-BEF4-49ED-92D6-52642AB0ED28}"/>
              </a:ext>
            </a:extLst>
          </p:cNvPr>
          <p:cNvSpPr txBox="1">
            <a:spLocks noChangeArrowheads="1"/>
          </p:cNvSpPr>
          <p:nvPr/>
        </p:nvSpPr>
        <p:spPr bwMode="auto">
          <a:xfrm>
            <a:off x="356308" y="624548"/>
            <a:ext cx="85296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just" fontAlgn="base">
              <a:spcBef>
                <a:spcPct val="0"/>
              </a:spcBef>
              <a:spcAft>
                <a:spcPct val="0"/>
              </a:spcAft>
              <a:buNone/>
            </a:pPr>
            <a:r>
              <a:rPr lang="sl-SI" altLang="sl-SI" sz="2100" b="1" dirty="0">
                <a:solidFill>
                  <a:srgbClr val="00B0F0"/>
                </a:solidFill>
                <a:latin typeface="Calibri" panose="020F0502020204030204" pitchFamily="34" charset="0"/>
                <a:cs typeface="Calibri" panose="020F0502020204030204" pitchFamily="34" charset="0"/>
              </a:rPr>
              <a:t>SPOZNAVANJE ŽIVLJENJA IN DELA SREDNJEŠOLCEV </a:t>
            </a:r>
            <a:r>
              <a:rPr lang="sl-SI" altLang="sl-SI" sz="2100" b="1" dirty="0">
                <a:solidFill>
                  <a:srgbClr val="000000"/>
                </a:solidFill>
                <a:latin typeface="Calibri" panose="020F0502020204030204" pitchFamily="34" charset="0"/>
                <a:cs typeface="Calibri" panose="020F0502020204030204" pitchFamily="34" charset="0"/>
              </a:rPr>
              <a:t>– ogled posnetka</a:t>
            </a:r>
            <a:endParaRPr lang="sl-SI" altLang="sl-SI" sz="2100" b="1" dirty="0">
              <a:solidFill>
                <a:srgbClr val="00B0F0"/>
              </a:solidFill>
              <a:latin typeface="Calibri" panose="020F0502020204030204" pitchFamily="34" charset="0"/>
              <a:cs typeface="Calibri" panose="020F0502020204030204" pitchFamily="34" charset="0"/>
            </a:endParaRPr>
          </a:p>
        </p:txBody>
      </p:sp>
      <p:pic>
        <p:nvPicPr>
          <p:cNvPr id="3" name="Slika 2">
            <a:extLst>
              <a:ext uri="{FF2B5EF4-FFF2-40B4-BE49-F238E27FC236}">
                <a16:creationId xmlns:a16="http://schemas.microsoft.com/office/drawing/2014/main" id="{57A5C6C3-F954-407C-9BE3-D8E78A63C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979" y="2135245"/>
            <a:ext cx="4362317" cy="3271737"/>
          </a:xfrm>
          <a:prstGeom prst="rect">
            <a:avLst/>
          </a:prstGeom>
        </p:spPr>
      </p:pic>
      <p:pic>
        <p:nvPicPr>
          <p:cNvPr id="14" name="Slika 4">
            <a:extLst>
              <a:ext uri="{FF2B5EF4-FFF2-40B4-BE49-F238E27FC236}">
                <a16:creationId xmlns:a16="http://schemas.microsoft.com/office/drawing/2014/main" id="{DD059769-C520-4827-B496-0C28FEC1E3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610" y="4221088"/>
            <a:ext cx="2975372" cy="180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lika 2">
            <a:extLst>
              <a:ext uri="{FF2B5EF4-FFF2-40B4-BE49-F238E27FC236}">
                <a16:creationId xmlns:a16="http://schemas.microsoft.com/office/drawing/2014/main" id="{DF352495-86B3-4A47-BA1D-8546226B9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29" y="1273057"/>
            <a:ext cx="3429000" cy="12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A00AB466-EF78-4549-9BA0-8CE62B8C7191}"/>
              </a:ext>
            </a:extLst>
          </p:cNvPr>
          <p:cNvSpPr txBox="1"/>
          <p:nvPr/>
        </p:nvSpPr>
        <p:spPr>
          <a:xfrm>
            <a:off x="358108" y="4549939"/>
            <a:ext cx="2191848" cy="1477328"/>
          </a:xfrm>
          <a:prstGeom prst="rect">
            <a:avLst/>
          </a:prstGeom>
          <a:noFill/>
        </p:spPr>
        <p:txBody>
          <a:bodyPr wrap="square" rtlCol="0">
            <a:spAutoFit/>
          </a:bodyPr>
          <a:lstStyle/>
          <a:p>
            <a:r>
              <a:rPr lang="sl-SI" sz="1500" b="1" dirty="0">
                <a:solidFill>
                  <a:srgbClr val="990099"/>
                </a:solidFill>
                <a:latin typeface="Calibri" panose="020F0502020204030204" pitchFamily="34" charset="0"/>
                <a:cs typeface="Calibri" panose="020F0502020204030204" pitchFamily="34" charset="0"/>
              </a:rPr>
              <a:t>…srednjo šolo je potrebno vzeti resno,</a:t>
            </a:r>
          </a:p>
          <a:p>
            <a:r>
              <a:rPr lang="sl-SI" sz="1500" b="1" dirty="0">
                <a:solidFill>
                  <a:srgbClr val="990099"/>
                </a:solidFill>
                <a:latin typeface="Calibri" panose="020F0502020204030204" pitchFamily="34" charset="0"/>
                <a:cs typeface="Calibri" panose="020F0502020204030204" pitchFamily="34" charset="0"/>
              </a:rPr>
              <a:t>biti spoštljiv, </a:t>
            </a:r>
          </a:p>
          <a:p>
            <a:r>
              <a:rPr lang="sl-SI" sz="1500" b="1" dirty="0">
                <a:solidFill>
                  <a:srgbClr val="990099"/>
                </a:solidFill>
                <a:latin typeface="Calibri" panose="020F0502020204030204" pitchFamily="34" charset="0"/>
                <a:cs typeface="Calibri" panose="020F0502020204030204" pitchFamily="34" charset="0"/>
              </a:rPr>
              <a:t>potrebno se je učiti, </a:t>
            </a:r>
          </a:p>
          <a:p>
            <a:r>
              <a:rPr lang="sl-SI" sz="1500" b="1" dirty="0">
                <a:solidFill>
                  <a:srgbClr val="990099"/>
                </a:solidFill>
                <a:latin typeface="Calibri" panose="020F0502020204030204" pitchFamily="34" charset="0"/>
                <a:cs typeface="Calibri" panose="020F0502020204030204" pitchFamily="34" charset="0"/>
              </a:rPr>
              <a:t>si organizirati šolski </a:t>
            </a:r>
          </a:p>
          <a:p>
            <a:r>
              <a:rPr lang="sl-SI" sz="1500" b="1" dirty="0">
                <a:solidFill>
                  <a:srgbClr val="990099"/>
                </a:solidFill>
                <a:latin typeface="Calibri" panose="020F0502020204030204" pitchFamily="34" charset="0"/>
                <a:cs typeface="Calibri" panose="020F0502020204030204" pitchFamily="34" charset="0"/>
              </a:rPr>
              <a:t>in prosti čas…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Slika 1">
            <a:extLst>
              <a:ext uri="{FF2B5EF4-FFF2-40B4-BE49-F238E27FC236}">
                <a16:creationId xmlns:a16="http://schemas.microsoft.com/office/drawing/2014/main" id="{DBDA24A0-E128-4FD1-8FF6-A8F51F52C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0"/>
            <a:ext cx="738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AB790C4E-1631-42AE-B8CC-B2078D7B7097}"/>
              </a:ext>
            </a:extLst>
          </p:cNvPr>
          <p:cNvSpPr txBox="1"/>
          <p:nvPr/>
        </p:nvSpPr>
        <p:spPr>
          <a:xfrm>
            <a:off x="981075" y="134938"/>
            <a:ext cx="7854950" cy="554037"/>
          </a:xfrm>
          <a:prstGeom prst="rect">
            <a:avLst/>
          </a:prstGeom>
          <a:noFill/>
        </p:spPr>
        <p:txBody>
          <a:bodyPr>
            <a:spAutoFit/>
          </a:bodyPr>
          <a:lstStyle/>
          <a:p>
            <a:pPr>
              <a:defRPr/>
            </a:pPr>
            <a:r>
              <a:rPr lang="sl-SI" altLang="sl-SI" sz="3000" b="0" dirty="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Delati tisto, kar radi delamo, pomeni </a:t>
            </a:r>
            <a:r>
              <a:rPr lang="sl-SI" altLang="sl-SI" sz="3000" dirty="0">
                <a:solidFill>
                  <a:srgbClr val="FF6600"/>
                </a:solidFill>
                <a:latin typeface="Calibri" panose="020F0502020204030204" pitchFamily="34" charset="0"/>
                <a:ea typeface="Times New Roman" panose="02020603050405020304" pitchFamily="18" charset="0"/>
                <a:cs typeface="Calibri" panose="020F0502020204030204" pitchFamily="34" charset="0"/>
              </a:rPr>
              <a:t>svobodo</a:t>
            </a:r>
            <a:r>
              <a:rPr lang="sl-SI" altLang="sl-SI" sz="3000" b="0" dirty="0">
                <a:solidFill>
                  <a:srgbClr val="FF6600"/>
                </a:solidFill>
                <a:latin typeface="Calibri" panose="020F0502020204030204" pitchFamily="34" charset="0"/>
                <a:ea typeface="Times New Roman" panose="02020603050405020304" pitchFamily="18" charset="0"/>
                <a:cs typeface="Calibri" panose="020F0502020204030204" pitchFamily="34" charset="0"/>
              </a:rPr>
              <a:t>.</a:t>
            </a:r>
          </a:p>
        </p:txBody>
      </p:sp>
      <p:sp>
        <p:nvSpPr>
          <p:cNvPr id="5" name="PoljeZBesedilom 4">
            <a:extLst>
              <a:ext uri="{FF2B5EF4-FFF2-40B4-BE49-F238E27FC236}">
                <a16:creationId xmlns:a16="http://schemas.microsoft.com/office/drawing/2014/main" id="{5B864526-2931-45DF-8F75-1E2C73444F18}"/>
              </a:ext>
            </a:extLst>
          </p:cNvPr>
          <p:cNvSpPr txBox="1"/>
          <p:nvPr/>
        </p:nvSpPr>
        <p:spPr>
          <a:xfrm>
            <a:off x="898525" y="6273800"/>
            <a:ext cx="7743825" cy="553998"/>
          </a:xfrm>
          <a:prstGeom prst="rect">
            <a:avLst/>
          </a:prstGeom>
          <a:noFill/>
        </p:spPr>
        <p:txBody>
          <a:bodyPr>
            <a:spAutoFit/>
          </a:bodyPr>
          <a:lstStyle/>
          <a:p>
            <a:pPr algn="ctr">
              <a:defRPr/>
            </a:pPr>
            <a:r>
              <a:rPr lang="sl-SI" altLang="sl-SI" sz="3000" b="0" dirty="0">
                <a:solidFill>
                  <a:schemeClr val="bg1">
                    <a:lumMod val="65000"/>
                  </a:schemeClr>
                </a:solidFill>
                <a:latin typeface="Calibri" panose="020F0502020204030204" pitchFamily="34" charset="0"/>
                <a:ea typeface="Times New Roman" panose="02020603050405020304" pitchFamily="18" charset="0"/>
                <a:cs typeface="Calibri" panose="020F0502020204030204" pitchFamily="34" charset="0"/>
              </a:rPr>
              <a:t>Rad delati tisto, kar moramo, pomeni </a:t>
            </a:r>
            <a:r>
              <a:rPr lang="sl-SI" altLang="sl-SI" sz="3000" dirty="0">
                <a:solidFill>
                  <a:srgbClr val="FF6600"/>
                </a:solidFill>
                <a:latin typeface="Calibri" panose="020F0502020204030204" pitchFamily="34" charset="0"/>
                <a:ea typeface="Times New Roman" panose="02020603050405020304" pitchFamily="18" charset="0"/>
                <a:cs typeface="Calibri" panose="020F0502020204030204" pitchFamily="34" charset="0"/>
              </a:rPr>
              <a:t>srečo</a:t>
            </a:r>
            <a:r>
              <a:rPr lang="sl-SI" altLang="sl-SI" sz="3000" b="0" dirty="0">
                <a:solidFill>
                  <a:srgbClr val="FF6600"/>
                </a:solidFill>
                <a:latin typeface="Calibri" panose="020F0502020204030204" pitchFamily="34" charset="0"/>
                <a:ea typeface="Times New Roman" panose="02020603050405020304" pitchFamily="18" charset="0"/>
                <a:cs typeface="Calibri" panose="020F0502020204030204" pitchFamily="34" charset="0"/>
              </a:rPr>
              <a:t>.</a:t>
            </a:r>
            <a:endParaRPr lang="sl-SI" altLang="sl-SI" sz="3000" dirty="0">
              <a:solidFill>
                <a:srgbClr val="FF6600"/>
              </a:solidFill>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6000" fill="hold"/>
                                        <p:tgtEl>
                                          <p:spTgt spid="4"/>
                                        </p:tgtEl>
                                        <p:attrNameLst>
                                          <p:attrName>ppt_w</p:attrName>
                                        </p:attrNameLst>
                                      </p:cBhvr>
                                      <p:tavLst>
                                        <p:tav tm="0">
                                          <p:val>
                                            <p:fltVal val="0"/>
                                          </p:val>
                                        </p:tav>
                                        <p:tav tm="100000">
                                          <p:val>
                                            <p:strVal val="#ppt_w"/>
                                          </p:val>
                                        </p:tav>
                                      </p:tavLst>
                                    </p:anim>
                                    <p:anim calcmode="lin" valueType="num">
                                      <p:cBhvr>
                                        <p:cTn id="8" dur="6000" fill="hold"/>
                                        <p:tgtEl>
                                          <p:spTgt spid="4"/>
                                        </p:tgtEl>
                                        <p:attrNameLst>
                                          <p:attrName>ppt_h</p:attrName>
                                        </p:attrNameLst>
                                      </p:cBhvr>
                                      <p:tavLst>
                                        <p:tav tm="0">
                                          <p:val>
                                            <p:fltVal val="0"/>
                                          </p:val>
                                        </p:tav>
                                        <p:tav tm="100000">
                                          <p:val>
                                            <p:strVal val="#ppt_h"/>
                                          </p:val>
                                        </p:tav>
                                      </p:tavLst>
                                    </p:anim>
                                    <p:animEffect transition="in" filter="fade">
                                      <p:cBhvr>
                                        <p:cTn id="9" dur="6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6000" fill="hold"/>
                                        <p:tgtEl>
                                          <p:spTgt spid="5"/>
                                        </p:tgtEl>
                                        <p:attrNameLst>
                                          <p:attrName>ppt_w</p:attrName>
                                        </p:attrNameLst>
                                      </p:cBhvr>
                                      <p:tavLst>
                                        <p:tav tm="0">
                                          <p:val>
                                            <p:fltVal val="0"/>
                                          </p:val>
                                        </p:tav>
                                        <p:tav tm="100000">
                                          <p:val>
                                            <p:strVal val="#ppt_w"/>
                                          </p:val>
                                        </p:tav>
                                      </p:tavLst>
                                    </p:anim>
                                    <p:anim calcmode="lin" valueType="num">
                                      <p:cBhvr>
                                        <p:cTn id="15" dur="6000" fill="hold"/>
                                        <p:tgtEl>
                                          <p:spTgt spid="5"/>
                                        </p:tgtEl>
                                        <p:attrNameLst>
                                          <p:attrName>ppt_h</p:attrName>
                                        </p:attrNameLst>
                                      </p:cBhvr>
                                      <p:tavLst>
                                        <p:tav tm="0">
                                          <p:val>
                                            <p:fltVal val="0"/>
                                          </p:val>
                                        </p:tav>
                                        <p:tav tm="100000">
                                          <p:val>
                                            <p:strVal val="#ppt_h"/>
                                          </p:val>
                                        </p:tav>
                                      </p:tavLst>
                                    </p:anim>
                                    <p:animEffect transition="in" filter="fade">
                                      <p:cBhvr>
                                        <p:cTn id="16"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7B1AE9-BEC2-4DCB-9CDD-05BA56AB3CFF}"/>
              </a:ext>
            </a:extLst>
          </p:cNvPr>
          <p:cNvSpPr>
            <a:spLocks noGrp="1"/>
          </p:cNvSpPr>
          <p:nvPr>
            <p:ph type="title"/>
          </p:nvPr>
        </p:nvSpPr>
        <p:spPr>
          <a:xfrm>
            <a:off x="457200" y="404664"/>
            <a:ext cx="8229600" cy="634082"/>
          </a:xfrm>
        </p:spPr>
        <p:txBody>
          <a:bodyPr>
            <a:normAutofit fontScale="90000"/>
          </a:bodyPr>
          <a:lstStyle/>
          <a:p>
            <a:r>
              <a:rPr lang="sl-SI" altLang="sl-SI" sz="2700" b="1" dirty="0">
                <a:solidFill>
                  <a:srgbClr val="FFC000"/>
                </a:solidFill>
                <a:effectLst/>
                <a:latin typeface="Calibri" panose="020F0502020204030204" pitchFamily="34" charset="0"/>
                <a:cs typeface="Calibri" panose="020F0502020204030204" pitchFamily="34" charset="0"/>
              </a:rPr>
              <a:t>Razmišljanja devetošolcev o urah poklicne orientacije</a:t>
            </a:r>
            <a:br>
              <a:rPr lang="sl-SI" altLang="sl-SI" sz="2700" b="1" dirty="0">
                <a:solidFill>
                  <a:srgbClr val="FFC000"/>
                </a:solidFill>
                <a:effectLst/>
                <a:latin typeface="Calibri" panose="020F0502020204030204" pitchFamily="34" charset="0"/>
                <a:cs typeface="Calibri" panose="020F0502020204030204" pitchFamily="34" charset="0"/>
              </a:rPr>
            </a:br>
            <a:r>
              <a:rPr lang="sl-SI" altLang="sl-SI" sz="4000" b="1" dirty="0">
                <a:solidFill>
                  <a:srgbClr val="FF6600"/>
                </a:solidFill>
                <a:effectLst/>
                <a:latin typeface="Calibri" panose="020F0502020204030204" pitchFamily="34" charset="0"/>
                <a:cs typeface="Calibri" panose="020F0502020204030204" pitchFamily="34" charset="0"/>
              </a:rPr>
              <a:t>Kaj</a:t>
            </a:r>
            <a:r>
              <a:rPr lang="sl-SI" altLang="sl-SI" sz="4000" b="1" dirty="0">
                <a:solidFill>
                  <a:schemeClr val="tx1"/>
                </a:solidFill>
                <a:effectLst/>
                <a:latin typeface="Calibri" panose="020F0502020204030204" pitchFamily="34" charset="0"/>
                <a:cs typeface="Calibri" panose="020F0502020204030204" pitchFamily="34" charset="0"/>
              </a:rPr>
              <a:t> </a:t>
            </a:r>
            <a:r>
              <a:rPr lang="sl-SI" altLang="sl-SI" sz="4000" b="1" dirty="0">
                <a:solidFill>
                  <a:srgbClr val="FF0066"/>
                </a:solidFill>
                <a:latin typeface="Calibri" panose="020F0502020204030204" pitchFamily="34" charset="0"/>
                <a:cs typeface="Calibri" panose="020F0502020204030204" pitchFamily="34" charset="0"/>
              </a:rPr>
              <a:t>konkretno</a:t>
            </a:r>
            <a:r>
              <a:rPr lang="sl-SI" altLang="sl-SI" sz="4000" b="1" dirty="0">
                <a:solidFill>
                  <a:schemeClr val="tx1"/>
                </a:solidFill>
                <a:effectLst/>
                <a:latin typeface="Calibri" panose="020F0502020204030204" pitchFamily="34" charset="0"/>
                <a:cs typeface="Calibri" panose="020F0502020204030204" pitchFamily="34" charset="0"/>
              </a:rPr>
              <a:t> </a:t>
            </a:r>
            <a:r>
              <a:rPr lang="sl-SI" altLang="sl-SI" sz="4000" b="1" dirty="0">
                <a:solidFill>
                  <a:srgbClr val="7030A0"/>
                </a:solidFill>
                <a:latin typeface="Calibri" panose="020F0502020204030204" pitchFamily="34" charset="0"/>
                <a:cs typeface="Calibri" panose="020F0502020204030204" pitchFamily="34" charset="0"/>
              </a:rPr>
              <a:t>novega</a:t>
            </a:r>
            <a:r>
              <a:rPr lang="sl-SI" altLang="sl-SI" sz="4000" b="1" dirty="0">
                <a:solidFill>
                  <a:srgbClr val="7030A0"/>
                </a:solidFill>
                <a:effectLst/>
                <a:latin typeface="Calibri" panose="020F0502020204030204" pitchFamily="34" charset="0"/>
                <a:cs typeface="Calibri" panose="020F0502020204030204" pitchFamily="34" charset="0"/>
              </a:rPr>
              <a:t> </a:t>
            </a:r>
            <a:r>
              <a:rPr lang="sl-SI" altLang="sl-SI" sz="4000" b="1" dirty="0">
                <a:solidFill>
                  <a:srgbClr val="00B0F0"/>
                </a:solidFill>
                <a:effectLst/>
                <a:latin typeface="Calibri" panose="020F0502020204030204" pitchFamily="34" charset="0"/>
                <a:cs typeface="Calibri" panose="020F0502020204030204" pitchFamily="34" charset="0"/>
              </a:rPr>
              <a:t>si</a:t>
            </a:r>
            <a:r>
              <a:rPr lang="sl-SI" altLang="sl-SI" sz="4000" b="1" dirty="0">
                <a:solidFill>
                  <a:schemeClr val="tx1"/>
                </a:solidFill>
                <a:effectLst/>
                <a:latin typeface="Calibri" panose="020F0502020204030204" pitchFamily="34" charset="0"/>
                <a:cs typeface="Calibri" panose="020F0502020204030204" pitchFamily="34" charset="0"/>
              </a:rPr>
              <a:t> </a:t>
            </a:r>
            <a:r>
              <a:rPr lang="sl-SI" altLang="sl-SI" sz="4000" b="1" dirty="0">
                <a:solidFill>
                  <a:srgbClr val="92D050"/>
                </a:solidFill>
                <a:latin typeface="Calibri" panose="020F0502020204030204" pitchFamily="34" charset="0"/>
                <a:cs typeface="Calibri" panose="020F0502020204030204" pitchFamily="34" charset="0"/>
              </a:rPr>
              <a:t>spoznal?</a:t>
            </a:r>
            <a:endParaRPr lang="sl-SI" sz="4000" dirty="0">
              <a:solidFill>
                <a:srgbClr val="92D050"/>
              </a:solidFill>
            </a:endParaRPr>
          </a:p>
        </p:txBody>
      </p:sp>
      <p:sp>
        <p:nvSpPr>
          <p:cNvPr id="3" name="Označba mesta vsebine 2">
            <a:extLst>
              <a:ext uri="{FF2B5EF4-FFF2-40B4-BE49-F238E27FC236}">
                <a16:creationId xmlns:a16="http://schemas.microsoft.com/office/drawing/2014/main" id="{796B129A-F045-4515-BECD-25AD972A6F98}"/>
              </a:ext>
            </a:extLst>
          </p:cNvPr>
          <p:cNvSpPr>
            <a:spLocks noGrp="1"/>
          </p:cNvSpPr>
          <p:nvPr>
            <p:ph idx="1"/>
          </p:nvPr>
        </p:nvSpPr>
        <p:spPr>
          <a:xfrm>
            <a:off x="179512" y="1340768"/>
            <a:ext cx="8712968" cy="5386610"/>
          </a:xfrm>
        </p:spPr>
        <p:txBody>
          <a:bodyPr>
            <a:normAutofit lnSpcReduction="10000"/>
          </a:bodyPr>
          <a:lstStyle/>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Katere so moje pozitivne lastnosti.</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Spoznavanje samega sebe.</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Spoznala sem smer,  v katero želim iti s poklicem. Videla sem svoje dobre lastnosti, ki verjamem, da mi bodo pri poklicu koristile. Zdi se mi, da bolj kot za izbiro SŠ mi je poklicna orientacija pomagala pri izbiri poklica samega.</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Splošno razdelitev programov (gimnazija, štiriletna, triletna…). Šolske sisteme.</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Določene srednješolske programe. Trajanje šolanja v srednjih šolah in gimnazijah.</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Različne srednje šole. Kako delujejo srednje šole.</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Kartice s poklici.</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Zoom od bivših učencev naše šole – kako je v srednj</a:t>
            </a:r>
            <a:r>
              <a:rPr lang="sl-SI" sz="1500" dirty="0">
                <a:latin typeface="Calibri" panose="020F0502020204030204" pitchFamily="34" charset="0"/>
                <a:ea typeface="Calibri" panose="020F0502020204030204" pitchFamily="34" charset="0"/>
                <a:cs typeface="Calibri" panose="020F0502020204030204" pitchFamily="34" charset="0"/>
              </a:rPr>
              <a:t>i šoli.</a:t>
            </a:r>
            <a:endParaRPr lang="sl-SI" sz="15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Da je važno, da slediš svojem srcu.</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Da bo veliko poklicev kmalu izumrlo.</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Bila bi dobra sodnica.</a:t>
            </a:r>
          </a:p>
          <a:p>
            <a:pPr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Ko smo lahko vprašali, kar nas je zanimalo in je pedagoginja na vprašanja anonimno odgovorila.</a:t>
            </a:r>
          </a:p>
          <a:p>
            <a:pPr algn="just">
              <a:buFont typeface="Symbol" panose="05050102010706020507" pitchFamily="18" charset="2"/>
              <a:buChar char=""/>
            </a:pPr>
            <a:r>
              <a:rPr lang="sl-SI" sz="1500" dirty="0">
                <a:latin typeface="Calibri" panose="020F0502020204030204" pitchFamily="34" charset="0"/>
                <a:ea typeface="Calibri" panose="020F0502020204030204" pitchFamily="34" charset="0"/>
                <a:cs typeface="Calibri" panose="020F0502020204030204" pitchFamily="34" charset="0"/>
              </a:rPr>
              <a:t>O</a:t>
            </a:r>
            <a:r>
              <a:rPr lang="sl-SI" sz="1500" dirty="0">
                <a:effectLst/>
                <a:latin typeface="Calibri" panose="020F0502020204030204" pitchFamily="34" charset="0"/>
                <a:ea typeface="Calibri" panose="020F0502020204030204" pitchFamily="34" charset="0"/>
                <a:cs typeface="Calibri" panose="020F0502020204030204" pitchFamily="34" charset="0"/>
              </a:rPr>
              <a:t> podjetjih.</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Fotografija zavite ceste, ki predstavlja našo prihodnost.</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Kartice s poklici.</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Da je izobrazba pomembna pri izbiri poklica.</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Nove poklice.</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Vse, kar me je zanimalo, sem izvedela - vse je bilo popolno.</a:t>
            </a:r>
          </a:p>
          <a:p>
            <a:pPr marL="342900" lvl="0" indent="-342900" algn="just">
              <a:buFont typeface="Symbol" panose="05050102010706020507" pitchFamily="18" charset="2"/>
              <a:buChar char=""/>
            </a:pPr>
            <a:r>
              <a:rPr lang="sl-SI" sz="1500" dirty="0">
                <a:effectLst/>
                <a:latin typeface="Calibri" panose="020F0502020204030204" pitchFamily="34" charset="0"/>
                <a:ea typeface="Calibri" panose="020F0502020204030204" pitchFamily="34" charset="0"/>
                <a:cs typeface="Calibri" panose="020F0502020204030204" pitchFamily="34" charset="0"/>
              </a:rPr>
              <a:t>Naučil sem se izpolnjevati prijavnico za vpis v srednjo šolo.</a:t>
            </a:r>
          </a:p>
          <a:p>
            <a:endParaRPr lang="sl-SI" dirty="0"/>
          </a:p>
        </p:txBody>
      </p:sp>
    </p:spTree>
    <p:extLst>
      <p:ext uri="{BB962C8B-B14F-4D97-AF65-F5344CB8AC3E}">
        <p14:creationId xmlns:p14="http://schemas.microsoft.com/office/powerpoint/2010/main" val="153771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2963" y="1052736"/>
            <a:ext cx="8229600" cy="436910"/>
          </a:xfrm>
        </p:spPr>
        <p:txBody>
          <a:bodyPr>
            <a:normAutofit fontScale="90000"/>
          </a:bodyPr>
          <a:lstStyle/>
          <a:p>
            <a:pPr>
              <a:spcAft>
                <a:spcPts val="0"/>
              </a:spcAft>
            </a:pPr>
            <a:br>
              <a:rPr lang="sl-SI" b="1" dirty="0">
                <a:solidFill>
                  <a:srgbClr val="CC0000"/>
                </a:solidFill>
                <a:effectLst/>
              </a:rPr>
            </a:br>
            <a:r>
              <a:rPr lang="sl-SI" b="1" dirty="0">
                <a:solidFill>
                  <a:schemeClr val="accent3">
                    <a:lumMod val="50000"/>
                  </a:schemeClr>
                </a:solidFill>
                <a:effectLst/>
              </a:rPr>
              <a:t>NIŽJE POKLICNE ŠOLE </a:t>
            </a:r>
            <a:br>
              <a:rPr lang="sl-SI" sz="4800" dirty="0">
                <a:solidFill>
                  <a:schemeClr val="accent3">
                    <a:lumMod val="50000"/>
                  </a:schemeClr>
                </a:solidFill>
                <a:effectLst/>
              </a:rPr>
            </a:br>
            <a:r>
              <a:rPr lang="sl-SI" sz="3600" dirty="0">
                <a:solidFill>
                  <a:schemeClr val="accent3">
                    <a:lumMod val="50000"/>
                  </a:schemeClr>
                </a:solidFill>
                <a:effectLst/>
              </a:rPr>
              <a:t>(2 letne)</a:t>
            </a:r>
            <a:br>
              <a:rPr lang="sl-SI" sz="3600" dirty="0">
                <a:solidFill>
                  <a:schemeClr val="accent3">
                    <a:lumMod val="50000"/>
                  </a:schemeClr>
                </a:solidFill>
                <a:effectLst/>
                <a:latin typeface="Times New Roman"/>
                <a:ea typeface="Times New Roman"/>
              </a:rPr>
            </a:br>
            <a:endParaRPr lang="sl-SI" sz="3600" dirty="0">
              <a:solidFill>
                <a:schemeClr val="accent3">
                  <a:lumMod val="50000"/>
                </a:schemeClr>
              </a:solidFill>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1769346550"/>
              </p:ext>
            </p:extLst>
          </p:nvPr>
        </p:nvGraphicFramePr>
        <p:xfrm>
          <a:off x="448899" y="2348880"/>
          <a:ext cx="8136905" cy="1552636"/>
        </p:xfrm>
        <a:graphic>
          <a:graphicData uri="http://schemas.openxmlformats.org/drawingml/2006/table">
            <a:tbl>
              <a:tblPr firstRow="1" firstCol="1" lastRow="1" lastCol="1" bandRow="1" bandCol="1">
                <a:tableStyleId>{5C22544A-7EE6-4342-B048-85BDC9FD1C3A}</a:tableStyleId>
              </a:tblPr>
              <a:tblGrid>
                <a:gridCol w="367240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9">
                  <a:extLst>
                    <a:ext uri="{9D8B030D-6E8A-4147-A177-3AD203B41FA5}">
                      <a16:colId xmlns:a16="http://schemas.microsoft.com/office/drawing/2014/main" val="20003"/>
                    </a:ext>
                  </a:extLst>
                </a:gridCol>
              </a:tblGrid>
              <a:tr h="428408">
                <a:tc>
                  <a:txBody>
                    <a:bodyPr/>
                    <a:lstStyle/>
                    <a:p>
                      <a:pPr algn="ctr">
                        <a:spcAft>
                          <a:spcPts val="0"/>
                        </a:spcAft>
                      </a:pPr>
                      <a:endParaRPr lang="sl-SI" sz="2400" dirty="0">
                        <a:effectLst/>
                        <a:latin typeface="+mn-lt"/>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sl-SI" sz="2400" dirty="0">
                          <a:effectLst/>
                          <a:latin typeface="+mn-lt"/>
                        </a:rPr>
                        <a:t>FANTJE</a:t>
                      </a:r>
                      <a:endParaRPr lang="sl-SI" sz="2400" dirty="0">
                        <a:effectLst/>
                        <a:latin typeface="+mn-lt"/>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sl-SI" sz="2400" dirty="0">
                          <a:effectLst/>
                          <a:latin typeface="+mn-lt"/>
                        </a:rPr>
                        <a:t>DEKLETA</a:t>
                      </a:r>
                      <a:endParaRPr lang="sl-SI" sz="2400" dirty="0">
                        <a:effectLst/>
                        <a:latin typeface="+mn-lt"/>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sl-SI" sz="2400" dirty="0">
                          <a:solidFill>
                            <a:srgbClr val="663300"/>
                          </a:solidFill>
                          <a:effectLst/>
                          <a:latin typeface="+mn-lt"/>
                        </a:rPr>
                        <a:t>SKUPAJ</a:t>
                      </a:r>
                      <a:endParaRPr lang="sl-SI" sz="2400" dirty="0">
                        <a:solidFill>
                          <a:srgbClr val="663300"/>
                        </a:solidFill>
                        <a:effectLst/>
                        <a:latin typeface="+mn-lt"/>
                        <a:ea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0"/>
                  </a:ext>
                </a:extLst>
              </a:tr>
              <a:tr h="392708">
                <a:tc>
                  <a:txBody>
                    <a:bodyPr/>
                    <a:lstStyle/>
                    <a:p>
                      <a:pPr algn="l">
                        <a:spcAft>
                          <a:spcPts val="0"/>
                        </a:spcAft>
                      </a:pPr>
                      <a:r>
                        <a:rPr lang="sl-SI" sz="2400" b="0" dirty="0">
                          <a:solidFill>
                            <a:srgbClr val="663300"/>
                          </a:solidFill>
                          <a:effectLst/>
                          <a:latin typeface="+mn-lt"/>
                          <a:ea typeface="Times New Roman"/>
                        </a:rPr>
                        <a:t>Pomočnik v tehnoloških procesih</a:t>
                      </a:r>
                    </a:p>
                  </a:txBody>
                  <a:tcPr marL="68580" marR="68580" marT="0" marB="0">
                    <a:solidFill>
                      <a:schemeClr val="accent3">
                        <a:lumMod val="60000"/>
                        <a:lumOff val="40000"/>
                      </a:schemeClr>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chemeClr val="accent3">
                        <a:lumMod val="60000"/>
                        <a:lumOff val="40000"/>
                      </a:schemeClr>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chemeClr val="accent3">
                        <a:lumMod val="60000"/>
                        <a:lumOff val="40000"/>
                      </a:schemeClr>
                    </a:solidFill>
                  </a:tcPr>
                </a:tc>
                <a:tc>
                  <a:txBody>
                    <a:bodyPr/>
                    <a:lstStyle/>
                    <a:p>
                      <a:pPr algn="ctr">
                        <a:spcAft>
                          <a:spcPts val="0"/>
                        </a:spcAft>
                      </a:pPr>
                      <a:r>
                        <a:rPr lang="sl-SI" sz="2400" b="0" dirty="0">
                          <a:solidFill>
                            <a:srgbClr val="663300"/>
                          </a:solidFill>
                          <a:effectLst/>
                          <a:latin typeface="+mn-lt"/>
                          <a:ea typeface="Times New Roman"/>
                        </a:rPr>
                        <a:t>2</a:t>
                      </a:r>
                    </a:p>
                  </a:txBody>
                  <a:tcPr marL="68580" marR="68580" marT="0" marB="0">
                    <a:solidFill>
                      <a:schemeClr val="accent3">
                        <a:lumMod val="60000"/>
                        <a:lumOff val="40000"/>
                      </a:schemeClr>
                    </a:solidFill>
                  </a:tcPr>
                </a:tc>
                <a:extLst>
                  <a:ext uri="{0D108BD9-81ED-4DB2-BD59-A6C34878D82A}">
                    <a16:rowId xmlns:a16="http://schemas.microsoft.com/office/drawing/2014/main" val="10001"/>
                  </a:ext>
                </a:extLst>
              </a:tr>
              <a:tr h="392708">
                <a:tc>
                  <a:txBody>
                    <a:bodyPr/>
                    <a:lstStyle/>
                    <a:p>
                      <a:pPr algn="l">
                        <a:spcAft>
                          <a:spcPts val="0"/>
                        </a:spcAft>
                      </a:pPr>
                      <a:r>
                        <a:rPr lang="sl-SI" sz="2400" i="1" dirty="0">
                          <a:solidFill>
                            <a:srgbClr val="663300"/>
                          </a:solidFill>
                          <a:effectLst/>
                          <a:latin typeface="+mn-lt"/>
                        </a:rPr>
                        <a:t>skupaj</a:t>
                      </a:r>
                      <a:endParaRPr lang="sl-SI" sz="2400" i="1" dirty="0">
                        <a:solidFill>
                          <a:srgbClr val="663300"/>
                        </a:solidFill>
                        <a:effectLst/>
                        <a:latin typeface="+mn-lt"/>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sl-SI" sz="2400" i="1" dirty="0">
                          <a:effectLst/>
                          <a:latin typeface="+mn-lt"/>
                          <a:ea typeface="Times New Roman"/>
                        </a:rPr>
                        <a:t>1</a:t>
                      </a:r>
                      <a:r>
                        <a:rPr lang="sl-SI" sz="2400" i="1" dirty="0">
                          <a:solidFill>
                            <a:srgbClr val="FF0000"/>
                          </a:solidFill>
                          <a:effectLst/>
                          <a:latin typeface="+mn-lt"/>
                          <a:ea typeface="Times New Roman"/>
                        </a:rPr>
                        <a:t> </a:t>
                      </a:r>
                      <a:endParaRPr lang="sl-SI" sz="2400" i="1" dirty="0">
                        <a:effectLst/>
                        <a:latin typeface="+mn-lt"/>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sl-SI" sz="2400" i="1" dirty="0">
                          <a:effectLst/>
                          <a:latin typeface="+mn-lt"/>
                          <a:ea typeface="Times New Roman"/>
                        </a:rPr>
                        <a:t>1</a:t>
                      </a:r>
                    </a:p>
                  </a:txBody>
                  <a:tcPr marL="68580" marR="68580" marT="0" marB="0">
                    <a:solidFill>
                      <a:schemeClr val="accent3">
                        <a:lumMod val="60000"/>
                        <a:lumOff val="40000"/>
                      </a:schemeClr>
                    </a:solidFill>
                  </a:tcPr>
                </a:tc>
                <a:tc>
                  <a:txBody>
                    <a:bodyPr/>
                    <a:lstStyle/>
                    <a:p>
                      <a:pPr algn="ctr">
                        <a:spcAft>
                          <a:spcPts val="0"/>
                        </a:spcAft>
                      </a:pPr>
                      <a:r>
                        <a:rPr lang="sl-SI" sz="2400" i="1" dirty="0">
                          <a:solidFill>
                            <a:srgbClr val="663300"/>
                          </a:solidFill>
                          <a:effectLst/>
                          <a:latin typeface="+mn-lt"/>
                          <a:ea typeface="Times New Roman"/>
                        </a:rPr>
                        <a:t>2</a:t>
                      </a:r>
                      <a:r>
                        <a:rPr lang="sl-SI" sz="2400" i="1" dirty="0">
                          <a:solidFill>
                            <a:srgbClr val="FF0000"/>
                          </a:solidFill>
                          <a:effectLst/>
                          <a:latin typeface="+mn-lt"/>
                          <a:ea typeface="Times New Roman"/>
                        </a:rPr>
                        <a:t> </a:t>
                      </a:r>
                      <a:endParaRPr lang="sl-SI" sz="2400" i="1" dirty="0">
                        <a:solidFill>
                          <a:srgbClr val="663300"/>
                        </a:solidFill>
                        <a:effectLst/>
                        <a:latin typeface="+mn-lt"/>
                        <a:ea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8"/>
                  </a:ext>
                </a:extLst>
              </a:tr>
            </a:tbl>
          </a:graphicData>
        </a:graphic>
      </p:graphicFrame>
      <p:sp>
        <p:nvSpPr>
          <p:cNvPr id="6" name="PoljeZBesedilom 5"/>
          <p:cNvSpPr txBox="1"/>
          <p:nvPr/>
        </p:nvSpPr>
        <p:spPr>
          <a:xfrm>
            <a:off x="7217652" y="4149080"/>
            <a:ext cx="1368152" cy="523220"/>
          </a:xfrm>
          <a:prstGeom prst="rect">
            <a:avLst/>
          </a:prstGeom>
          <a:noFill/>
        </p:spPr>
        <p:txBody>
          <a:bodyPr wrap="square" rtlCol="0">
            <a:spAutoFit/>
          </a:bodyPr>
          <a:lstStyle/>
          <a:p>
            <a:pPr algn="r"/>
            <a:r>
              <a:rPr lang="sl-SI" sz="2800" b="1" dirty="0">
                <a:solidFill>
                  <a:schemeClr val="accent3">
                    <a:lumMod val="50000"/>
                  </a:schemeClr>
                </a:solidFill>
              </a:rPr>
              <a:t>2, 6 %</a:t>
            </a:r>
          </a:p>
        </p:txBody>
      </p:sp>
    </p:spTree>
    <p:extLst>
      <p:ext uri="{BB962C8B-B14F-4D97-AF65-F5344CB8AC3E}">
        <p14:creationId xmlns:p14="http://schemas.microsoft.com/office/powerpoint/2010/main" val="273727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980728"/>
            <a:ext cx="8229600" cy="436910"/>
          </a:xfrm>
        </p:spPr>
        <p:txBody>
          <a:bodyPr>
            <a:normAutofit fontScale="90000"/>
          </a:bodyPr>
          <a:lstStyle/>
          <a:p>
            <a:pPr>
              <a:spcAft>
                <a:spcPts val="0"/>
              </a:spcAft>
            </a:pPr>
            <a:br>
              <a:rPr lang="sl-SI" b="1" dirty="0">
                <a:solidFill>
                  <a:srgbClr val="CC0000"/>
                </a:solidFill>
                <a:effectLst/>
              </a:rPr>
            </a:br>
            <a:r>
              <a:rPr lang="sl-SI" b="1" dirty="0">
                <a:solidFill>
                  <a:srgbClr val="FF6600"/>
                </a:solidFill>
                <a:effectLst/>
              </a:rPr>
              <a:t>SREDNJE POKLICNE ŠOLE </a:t>
            </a:r>
            <a:br>
              <a:rPr lang="sl-SI" sz="4800" dirty="0">
                <a:solidFill>
                  <a:srgbClr val="FF6600"/>
                </a:solidFill>
                <a:effectLst/>
              </a:rPr>
            </a:br>
            <a:r>
              <a:rPr lang="sl-SI" sz="3600" dirty="0">
                <a:solidFill>
                  <a:srgbClr val="FF6600"/>
                </a:solidFill>
                <a:effectLst/>
              </a:rPr>
              <a:t>(3 letne)</a:t>
            </a:r>
            <a:br>
              <a:rPr lang="sl-SI" sz="3600" dirty="0">
                <a:solidFill>
                  <a:srgbClr val="FF6600"/>
                </a:solidFill>
                <a:effectLst/>
                <a:latin typeface="Times New Roman"/>
                <a:ea typeface="Times New Roman"/>
              </a:rPr>
            </a:br>
            <a:endParaRPr lang="sl-SI" sz="3600" dirty="0">
              <a:solidFill>
                <a:srgbClr val="FF6600"/>
              </a:solidFill>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996645085"/>
              </p:ext>
            </p:extLst>
          </p:nvPr>
        </p:nvGraphicFramePr>
        <p:xfrm>
          <a:off x="392587" y="2133433"/>
          <a:ext cx="8208913" cy="3177364"/>
        </p:xfrm>
        <a:graphic>
          <a:graphicData uri="http://schemas.openxmlformats.org/drawingml/2006/table">
            <a:tbl>
              <a:tblPr firstRow="1" firstCol="1" lastRow="1" lastCol="1" bandRow="1" bandCol="1">
                <a:tableStyleId>{5C22544A-7EE6-4342-B048-85BDC9FD1C3A}</a:tableStyleId>
              </a:tblPr>
              <a:tblGrid>
                <a:gridCol w="374441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9">
                  <a:extLst>
                    <a:ext uri="{9D8B030D-6E8A-4147-A177-3AD203B41FA5}">
                      <a16:colId xmlns:a16="http://schemas.microsoft.com/office/drawing/2014/main" val="20003"/>
                    </a:ext>
                  </a:extLst>
                </a:gridCol>
              </a:tblGrid>
              <a:tr h="428408">
                <a:tc>
                  <a:txBody>
                    <a:bodyPr/>
                    <a:lstStyle/>
                    <a:p>
                      <a:pPr algn="ctr">
                        <a:spcAft>
                          <a:spcPts val="0"/>
                        </a:spcAft>
                      </a:pPr>
                      <a:endParaRPr lang="sl-SI" sz="2400" dirty="0">
                        <a:effectLst/>
                        <a:latin typeface="+mn-lt"/>
                        <a:ea typeface="Times New Roman"/>
                      </a:endParaRPr>
                    </a:p>
                  </a:txBody>
                  <a:tcPr marL="68580" marR="68580" marT="0" marB="0">
                    <a:solidFill>
                      <a:srgbClr val="FF9933"/>
                    </a:solidFill>
                  </a:tcPr>
                </a:tc>
                <a:tc>
                  <a:txBody>
                    <a:bodyPr/>
                    <a:lstStyle/>
                    <a:p>
                      <a:pPr algn="ctr">
                        <a:spcAft>
                          <a:spcPts val="0"/>
                        </a:spcAft>
                      </a:pPr>
                      <a:r>
                        <a:rPr lang="sl-SI" sz="2400" dirty="0">
                          <a:effectLst/>
                          <a:latin typeface="+mn-lt"/>
                        </a:rPr>
                        <a:t>FANTJE</a:t>
                      </a:r>
                      <a:endParaRPr lang="sl-SI" sz="2400" dirty="0">
                        <a:effectLst/>
                        <a:latin typeface="+mn-lt"/>
                        <a:ea typeface="Times New Roman"/>
                      </a:endParaRPr>
                    </a:p>
                  </a:txBody>
                  <a:tcPr marL="68580" marR="68580" marT="0" marB="0">
                    <a:solidFill>
                      <a:srgbClr val="FF9933"/>
                    </a:solidFill>
                  </a:tcPr>
                </a:tc>
                <a:tc>
                  <a:txBody>
                    <a:bodyPr/>
                    <a:lstStyle/>
                    <a:p>
                      <a:pPr algn="ctr">
                        <a:spcAft>
                          <a:spcPts val="0"/>
                        </a:spcAft>
                      </a:pPr>
                      <a:r>
                        <a:rPr lang="sl-SI" sz="2400" dirty="0">
                          <a:effectLst/>
                          <a:latin typeface="+mn-lt"/>
                        </a:rPr>
                        <a:t>DEKLETA</a:t>
                      </a:r>
                      <a:endParaRPr lang="sl-SI" sz="2400" dirty="0">
                        <a:effectLst/>
                        <a:latin typeface="+mn-lt"/>
                        <a:ea typeface="Times New Roman"/>
                      </a:endParaRPr>
                    </a:p>
                  </a:txBody>
                  <a:tcPr marL="68580" marR="68580" marT="0" marB="0">
                    <a:solidFill>
                      <a:srgbClr val="FF9933"/>
                    </a:solidFill>
                  </a:tcPr>
                </a:tc>
                <a:tc>
                  <a:txBody>
                    <a:bodyPr/>
                    <a:lstStyle/>
                    <a:p>
                      <a:pPr algn="ctr">
                        <a:spcAft>
                          <a:spcPts val="0"/>
                        </a:spcAft>
                      </a:pPr>
                      <a:r>
                        <a:rPr lang="sl-SI" sz="2400" dirty="0">
                          <a:solidFill>
                            <a:srgbClr val="663300"/>
                          </a:solidFill>
                          <a:effectLst/>
                          <a:latin typeface="+mn-lt"/>
                        </a:rPr>
                        <a:t>SKUPAJ</a:t>
                      </a:r>
                      <a:endParaRPr lang="sl-SI" sz="2400" dirty="0">
                        <a:solidFill>
                          <a:srgbClr val="663300"/>
                        </a:solidFill>
                        <a:effectLst/>
                        <a:latin typeface="+mn-lt"/>
                        <a:ea typeface="Times New Roman"/>
                      </a:endParaRPr>
                    </a:p>
                  </a:txBody>
                  <a:tcPr marL="68580" marR="68580" marT="0" marB="0">
                    <a:solidFill>
                      <a:srgbClr val="FF9933"/>
                    </a:solidFill>
                  </a:tcPr>
                </a:tc>
                <a:extLst>
                  <a:ext uri="{0D108BD9-81ED-4DB2-BD59-A6C34878D82A}">
                    <a16:rowId xmlns:a16="http://schemas.microsoft.com/office/drawing/2014/main" val="10000"/>
                  </a:ext>
                </a:extLst>
              </a:tr>
              <a:tr h="392708">
                <a:tc>
                  <a:txBody>
                    <a:bodyPr/>
                    <a:lstStyle/>
                    <a:p>
                      <a:pPr algn="l">
                        <a:spcAft>
                          <a:spcPts val="0"/>
                        </a:spcAft>
                      </a:pPr>
                      <a:r>
                        <a:rPr lang="sl-SI" sz="2400" b="0" dirty="0">
                          <a:solidFill>
                            <a:srgbClr val="663300"/>
                          </a:solidFill>
                          <a:effectLst/>
                          <a:latin typeface="+mn-lt"/>
                          <a:ea typeface="Times New Roman"/>
                        </a:rPr>
                        <a:t>Elektrikar</a:t>
                      </a: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endParaRPr lang="sl-SI" sz="2400" b="0" dirty="0">
                        <a:solidFill>
                          <a:schemeClr val="bg1"/>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1</a:t>
                      </a:r>
                    </a:p>
                  </a:txBody>
                  <a:tcPr marL="68580" marR="68580" marT="0" marB="0">
                    <a:solidFill>
                      <a:srgbClr val="FF9933"/>
                    </a:solidFill>
                  </a:tcPr>
                </a:tc>
                <a:extLst>
                  <a:ext uri="{0D108BD9-81ED-4DB2-BD59-A6C34878D82A}">
                    <a16:rowId xmlns:a16="http://schemas.microsoft.com/office/drawing/2014/main" val="10003"/>
                  </a:ext>
                </a:extLst>
              </a:tr>
              <a:tr h="392708">
                <a:tc>
                  <a:txBody>
                    <a:bodyPr/>
                    <a:lstStyle/>
                    <a:p>
                      <a:pPr algn="l">
                        <a:spcAft>
                          <a:spcPts val="0"/>
                        </a:spcAft>
                      </a:pPr>
                      <a:r>
                        <a:rPr lang="sl-SI" sz="2400" b="0" dirty="0">
                          <a:solidFill>
                            <a:srgbClr val="663300"/>
                          </a:solidFill>
                          <a:effectLst/>
                          <a:latin typeface="+mn-lt"/>
                          <a:ea typeface="Times New Roman"/>
                        </a:rPr>
                        <a:t>Frizer</a:t>
                      </a: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 2</a:t>
                      </a: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3</a:t>
                      </a:r>
                    </a:p>
                  </a:txBody>
                  <a:tcPr marL="68580" marR="68580" marT="0" marB="0">
                    <a:solidFill>
                      <a:srgbClr val="FF9933"/>
                    </a:solidFill>
                  </a:tcPr>
                </a:tc>
                <a:extLst>
                  <a:ext uri="{0D108BD9-81ED-4DB2-BD59-A6C34878D82A}">
                    <a16:rowId xmlns:a16="http://schemas.microsoft.com/office/drawing/2014/main" val="1434137273"/>
                  </a:ext>
                </a:extLst>
              </a:tr>
              <a:tr h="392708">
                <a:tc>
                  <a:txBody>
                    <a:bodyPr/>
                    <a:lstStyle/>
                    <a:p>
                      <a:pPr algn="l">
                        <a:spcAft>
                          <a:spcPts val="0"/>
                        </a:spcAft>
                      </a:pPr>
                      <a:r>
                        <a:rPr lang="sl-SI" sz="2400" b="0" dirty="0">
                          <a:solidFill>
                            <a:srgbClr val="663300"/>
                          </a:solidFill>
                          <a:effectLst/>
                          <a:latin typeface="+mn-lt"/>
                          <a:ea typeface="Times New Roman"/>
                        </a:rPr>
                        <a:t>Pek</a:t>
                      </a: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endParaRPr lang="sl-SI" sz="2400" b="0" dirty="0">
                        <a:solidFill>
                          <a:schemeClr val="bg1"/>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1</a:t>
                      </a:r>
                    </a:p>
                  </a:txBody>
                  <a:tcPr marL="68580" marR="68580" marT="0" marB="0">
                    <a:solidFill>
                      <a:srgbClr val="FF9933"/>
                    </a:solidFill>
                  </a:tcPr>
                </a:tc>
                <a:extLst>
                  <a:ext uri="{0D108BD9-81ED-4DB2-BD59-A6C34878D82A}">
                    <a16:rowId xmlns:a16="http://schemas.microsoft.com/office/drawing/2014/main" val="10004"/>
                  </a:ext>
                </a:extLst>
              </a:tr>
              <a:tr h="392708">
                <a:tc>
                  <a:txBody>
                    <a:bodyPr/>
                    <a:lstStyle/>
                    <a:p>
                      <a:pPr algn="l">
                        <a:spcAft>
                          <a:spcPts val="0"/>
                        </a:spcAft>
                      </a:pPr>
                      <a:r>
                        <a:rPr lang="sl-SI" sz="2400" b="0" dirty="0" err="1">
                          <a:solidFill>
                            <a:srgbClr val="663300"/>
                          </a:solidFill>
                          <a:effectLst/>
                          <a:latin typeface="+mn-lt"/>
                          <a:ea typeface="Times New Roman"/>
                        </a:rPr>
                        <a:t>Avtoserviser</a:t>
                      </a:r>
                      <a:endParaRPr lang="sl-SI" sz="2400" b="0" dirty="0">
                        <a:solidFill>
                          <a:srgbClr val="663300"/>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endParaRPr lang="sl-SI" sz="2400" b="0" dirty="0">
                        <a:solidFill>
                          <a:schemeClr val="bg1"/>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1</a:t>
                      </a:r>
                    </a:p>
                  </a:txBody>
                  <a:tcPr marL="68580" marR="68580" marT="0" marB="0">
                    <a:solidFill>
                      <a:srgbClr val="FF9933"/>
                    </a:solidFill>
                  </a:tcPr>
                </a:tc>
                <a:extLst>
                  <a:ext uri="{0D108BD9-81ED-4DB2-BD59-A6C34878D82A}">
                    <a16:rowId xmlns:a16="http://schemas.microsoft.com/office/drawing/2014/main" val="2627506355"/>
                  </a:ext>
                </a:extLst>
              </a:tr>
              <a:tr h="392708">
                <a:tc>
                  <a:txBody>
                    <a:bodyPr/>
                    <a:lstStyle/>
                    <a:p>
                      <a:pPr algn="l">
                        <a:spcAft>
                          <a:spcPts val="0"/>
                        </a:spcAft>
                      </a:pPr>
                      <a:r>
                        <a:rPr lang="sl-SI" sz="2400" b="0" dirty="0">
                          <a:solidFill>
                            <a:srgbClr val="663300"/>
                          </a:solidFill>
                          <a:effectLst/>
                          <a:latin typeface="+mn-lt"/>
                          <a:ea typeface="Times New Roman"/>
                        </a:rPr>
                        <a:t>Vrtnar</a:t>
                      </a: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endParaRPr lang="sl-SI" sz="2400" b="0" dirty="0">
                        <a:solidFill>
                          <a:schemeClr val="bg1"/>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1</a:t>
                      </a:r>
                    </a:p>
                  </a:txBody>
                  <a:tcPr marL="68580" marR="68580" marT="0" marB="0">
                    <a:solidFill>
                      <a:srgbClr val="FF9933"/>
                    </a:solidFill>
                  </a:tcPr>
                </a:tc>
                <a:extLst>
                  <a:ext uri="{0D108BD9-81ED-4DB2-BD59-A6C34878D82A}">
                    <a16:rowId xmlns:a16="http://schemas.microsoft.com/office/drawing/2014/main" val="481696749"/>
                  </a:ext>
                </a:extLst>
              </a:tr>
              <a:tr h="392708">
                <a:tc>
                  <a:txBody>
                    <a:bodyPr/>
                    <a:lstStyle/>
                    <a:p>
                      <a:pPr algn="l">
                        <a:spcAft>
                          <a:spcPts val="0"/>
                        </a:spcAft>
                      </a:pPr>
                      <a:r>
                        <a:rPr lang="sl-SI" sz="2400" b="0" dirty="0">
                          <a:solidFill>
                            <a:srgbClr val="663300"/>
                          </a:solidFill>
                          <a:effectLst/>
                          <a:latin typeface="+mn-lt"/>
                          <a:ea typeface="Times New Roman"/>
                        </a:rPr>
                        <a:t>Trgovec</a:t>
                      </a:r>
                    </a:p>
                  </a:txBody>
                  <a:tcPr marL="68580" marR="68580" marT="0" marB="0">
                    <a:solidFill>
                      <a:srgbClr val="FF9933"/>
                    </a:solidFill>
                  </a:tcPr>
                </a:tc>
                <a:tc>
                  <a:txBody>
                    <a:bodyPr/>
                    <a:lstStyle/>
                    <a:p>
                      <a:pPr algn="ctr">
                        <a:spcAft>
                          <a:spcPts val="0"/>
                        </a:spcAft>
                      </a:pPr>
                      <a:endParaRPr lang="sl-SI" sz="2400" b="0" dirty="0">
                        <a:solidFill>
                          <a:schemeClr val="bg1"/>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b="0" dirty="0">
                          <a:solidFill>
                            <a:schemeClr val="bg1"/>
                          </a:solidFill>
                          <a:effectLst/>
                          <a:latin typeface="+mn-lt"/>
                          <a:ea typeface="Times New Roman"/>
                        </a:rPr>
                        <a:t>1</a:t>
                      </a:r>
                    </a:p>
                  </a:txBody>
                  <a:tcPr marL="68580" marR="68580" marT="0" marB="0">
                    <a:solidFill>
                      <a:srgbClr val="FF9933"/>
                    </a:solidFill>
                  </a:tcPr>
                </a:tc>
                <a:tc>
                  <a:txBody>
                    <a:bodyPr/>
                    <a:lstStyle/>
                    <a:p>
                      <a:pPr algn="ctr">
                        <a:spcAft>
                          <a:spcPts val="0"/>
                        </a:spcAft>
                      </a:pPr>
                      <a:r>
                        <a:rPr lang="sl-SI" sz="2400" b="0" dirty="0">
                          <a:solidFill>
                            <a:srgbClr val="663300"/>
                          </a:solidFill>
                          <a:effectLst/>
                          <a:latin typeface="+mn-lt"/>
                          <a:ea typeface="Times New Roman"/>
                        </a:rPr>
                        <a:t>1</a:t>
                      </a:r>
                    </a:p>
                  </a:txBody>
                  <a:tcPr marL="68580" marR="68580" marT="0" marB="0">
                    <a:solidFill>
                      <a:srgbClr val="FF9933"/>
                    </a:solidFill>
                  </a:tcPr>
                </a:tc>
                <a:extLst>
                  <a:ext uri="{0D108BD9-81ED-4DB2-BD59-A6C34878D82A}">
                    <a16:rowId xmlns:a16="http://schemas.microsoft.com/office/drawing/2014/main" val="2124829604"/>
                  </a:ext>
                </a:extLst>
              </a:tr>
              <a:tr h="392708">
                <a:tc>
                  <a:txBody>
                    <a:bodyPr/>
                    <a:lstStyle/>
                    <a:p>
                      <a:pPr algn="l">
                        <a:spcAft>
                          <a:spcPts val="0"/>
                        </a:spcAft>
                      </a:pPr>
                      <a:r>
                        <a:rPr lang="sl-SI" sz="2400" i="1" dirty="0">
                          <a:solidFill>
                            <a:srgbClr val="663300"/>
                          </a:solidFill>
                          <a:effectLst/>
                          <a:latin typeface="+mn-lt"/>
                        </a:rPr>
                        <a:t>skupaj</a:t>
                      </a:r>
                      <a:endParaRPr lang="sl-SI" sz="2400" i="1" dirty="0">
                        <a:solidFill>
                          <a:srgbClr val="663300"/>
                        </a:solidFill>
                        <a:effectLst/>
                        <a:latin typeface="+mn-lt"/>
                        <a:ea typeface="Times New Roman"/>
                      </a:endParaRPr>
                    </a:p>
                  </a:txBody>
                  <a:tcPr marL="68580" marR="68580" marT="0" marB="0">
                    <a:solidFill>
                      <a:srgbClr val="FF9933"/>
                    </a:solidFill>
                  </a:tcPr>
                </a:tc>
                <a:tc>
                  <a:txBody>
                    <a:bodyPr/>
                    <a:lstStyle/>
                    <a:p>
                      <a:pPr algn="ctr">
                        <a:spcAft>
                          <a:spcPts val="0"/>
                        </a:spcAft>
                      </a:pPr>
                      <a:r>
                        <a:rPr lang="sl-SI" sz="2400" i="1" dirty="0">
                          <a:effectLst/>
                          <a:latin typeface="+mn-lt"/>
                          <a:ea typeface="Times New Roman"/>
                        </a:rPr>
                        <a:t>5</a:t>
                      </a:r>
                    </a:p>
                  </a:txBody>
                  <a:tcPr marL="68580" marR="68580" marT="0" marB="0">
                    <a:solidFill>
                      <a:srgbClr val="FF9933"/>
                    </a:solidFill>
                  </a:tcPr>
                </a:tc>
                <a:tc>
                  <a:txBody>
                    <a:bodyPr/>
                    <a:lstStyle/>
                    <a:p>
                      <a:pPr algn="ctr">
                        <a:spcAft>
                          <a:spcPts val="0"/>
                        </a:spcAft>
                      </a:pPr>
                      <a:r>
                        <a:rPr lang="sl-SI" sz="2400" i="1" dirty="0">
                          <a:effectLst/>
                          <a:latin typeface="+mn-lt"/>
                          <a:ea typeface="Times New Roman"/>
                        </a:rPr>
                        <a:t>3</a:t>
                      </a:r>
                    </a:p>
                  </a:txBody>
                  <a:tcPr marL="68580" marR="68580" marT="0" marB="0">
                    <a:solidFill>
                      <a:srgbClr val="FF9933"/>
                    </a:solidFill>
                  </a:tcPr>
                </a:tc>
                <a:tc>
                  <a:txBody>
                    <a:bodyPr/>
                    <a:lstStyle/>
                    <a:p>
                      <a:pPr algn="ctr">
                        <a:spcAft>
                          <a:spcPts val="0"/>
                        </a:spcAft>
                      </a:pPr>
                      <a:r>
                        <a:rPr lang="sl-SI" sz="2400" i="1" dirty="0">
                          <a:solidFill>
                            <a:srgbClr val="663300"/>
                          </a:solidFill>
                          <a:effectLst/>
                          <a:latin typeface="+mn-lt"/>
                          <a:ea typeface="Times New Roman"/>
                        </a:rPr>
                        <a:t>8</a:t>
                      </a:r>
                    </a:p>
                  </a:txBody>
                  <a:tcPr marL="68580" marR="68580" marT="0" marB="0">
                    <a:solidFill>
                      <a:srgbClr val="FF9933"/>
                    </a:solidFill>
                  </a:tcPr>
                </a:tc>
                <a:extLst>
                  <a:ext uri="{0D108BD9-81ED-4DB2-BD59-A6C34878D82A}">
                    <a16:rowId xmlns:a16="http://schemas.microsoft.com/office/drawing/2014/main" val="10008"/>
                  </a:ext>
                </a:extLst>
              </a:tr>
            </a:tbl>
          </a:graphicData>
        </a:graphic>
      </p:graphicFrame>
      <p:sp>
        <p:nvSpPr>
          <p:cNvPr id="6" name="PoljeZBesedilom 5"/>
          <p:cNvSpPr txBox="1"/>
          <p:nvPr/>
        </p:nvSpPr>
        <p:spPr>
          <a:xfrm>
            <a:off x="7092281" y="5491624"/>
            <a:ext cx="1509220" cy="523220"/>
          </a:xfrm>
          <a:prstGeom prst="rect">
            <a:avLst/>
          </a:prstGeom>
          <a:noFill/>
        </p:spPr>
        <p:txBody>
          <a:bodyPr wrap="square" rtlCol="0">
            <a:spAutoFit/>
          </a:bodyPr>
          <a:lstStyle/>
          <a:p>
            <a:pPr algn="r"/>
            <a:r>
              <a:rPr lang="sl-SI" sz="2800" b="1" dirty="0">
                <a:solidFill>
                  <a:srgbClr val="FF6600"/>
                </a:solidFill>
              </a:rPr>
              <a:t>10, 4 %</a:t>
            </a:r>
          </a:p>
        </p:txBody>
      </p:sp>
    </p:spTree>
    <p:extLst>
      <p:ext uri="{BB962C8B-B14F-4D97-AF65-F5344CB8AC3E}">
        <p14:creationId xmlns:p14="http://schemas.microsoft.com/office/powerpoint/2010/main" val="248538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8771" y="491285"/>
            <a:ext cx="8229600" cy="288032"/>
          </a:xfrm>
        </p:spPr>
        <p:txBody>
          <a:bodyPr>
            <a:noAutofit/>
          </a:bodyPr>
          <a:lstStyle/>
          <a:p>
            <a:pPr>
              <a:spcAft>
                <a:spcPts val="0"/>
              </a:spcAft>
            </a:pPr>
            <a:br>
              <a:rPr lang="sl-SI" sz="3000" b="1" dirty="0">
                <a:solidFill>
                  <a:srgbClr val="FFC000"/>
                </a:solidFill>
                <a:effectLst/>
              </a:rPr>
            </a:br>
            <a:br>
              <a:rPr lang="sl-SI" sz="3000" b="1" dirty="0">
                <a:solidFill>
                  <a:srgbClr val="FFC000"/>
                </a:solidFill>
                <a:effectLst/>
              </a:rPr>
            </a:br>
            <a:r>
              <a:rPr lang="sl-SI" sz="4000" b="1" dirty="0">
                <a:solidFill>
                  <a:srgbClr val="FFC000"/>
                </a:solidFill>
                <a:effectLst/>
              </a:rPr>
              <a:t>SREDNJE STROKOVNE ŠOLE</a:t>
            </a:r>
            <a:r>
              <a:rPr lang="sl-SI" sz="4000" dirty="0">
                <a:solidFill>
                  <a:srgbClr val="FFC000"/>
                </a:solidFill>
              </a:rPr>
              <a:t> </a:t>
            </a:r>
            <a:br>
              <a:rPr lang="sl-SI" sz="3200" dirty="0">
                <a:solidFill>
                  <a:srgbClr val="FFC000"/>
                </a:solidFill>
              </a:rPr>
            </a:br>
            <a:r>
              <a:rPr lang="sl-SI" sz="3200" dirty="0">
                <a:solidFill>
                  <a:srgbClr val="FFC000"/>
                </a:solidFill>
                <a:effectLst/>
              </a:rPr>
              <a:t>(4 letne)</a:t>
            </a:r>
            <a:br>
              <a:rPr lang="sl-SI" sz="3200" dirty="0">
                <a:solidFill>
                  <a:srgbClr val="FFC000"/>
                </a:solidFill>
                <a:effectLst/>
                <a:latin typeface="Times New Roman"/>
                <a:ea typeface="Times New Roman"/>
              </a:rPr>
            </a:br>
            <a:endParaRPr lang="sl-SI" sz="3200" dirty="0">
              <a:solidFill>
                <a:srgbClr val="FFC000"/>
              </a:solidFill>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475460351"/>
              </p:ext>
            </p:extLst>
          </p:nvPr>
        </p:nvGraphicFramePr>
        <p:xfrm>
          <a:off x="274622" y="1622790"/>
          <a:ext cx="8496943" cy="3905196"/>
        </p:xfrm>
        <a:graphic>
          <a:graphicData uri="http://schemas.openxmlformats.org/drawingml/2006/table">
            <a:tbl>
              <a:tblPr firstRow="1" firstCol="1" lastRow="1" lastCol="1" bandRow="1" bandCol="1">
                <a:tableStyleId>{5C22544A-7EE6-4342-B048-85BDC9FD1C3A}</a:tableStyleId>
              </a:tblPr>
              <a:tblGrid>
                <a:gridCol w="3873331">
                  <a:extLst>
                    <a:ext uri="{9D8B030D-6E8A-4147-A177-3AD203B41FA5}">
                      <a16:colId xmlns:a16="http://schemas.microsoft.com/office/drawing/2014/main" val="20000"/>
                    </a:ext>
                  </a:extLst>
                </a:gridCol>
                <a:gridCol w="1564230">
                  <a:extLst>
                    <a:ext uri="{9D8B030D-6E8A-4147-A177-3AD203B41FA5}">
                      <a16:colId xmlns:a16="http://schemas.microsoft.com/office/drawing/2014/main" val="20001"/>
                    </a:ext>
                  </a:extLst>
                </a:gridCol>
                <a:gridCol w="1489742">
                  <a:extLst>
                    <a:ext uri="{9D8B030D-6E8A-4147-A177-3AD203B41FA5}">
                      <a16:colId xmlns:a16="http://schemas.microsoft.com/office/drawing/2014/main" val="20002"/>
                    </a:ext>
                  </a:extLst>
                </a:gridCol>
                <a:gridCol w="1569640">
                  <a:extLst>
                    <a:ext uri="{9D8B030D-6E8A-4147-A177-3AD203B41FA5}">
                      <a16:colId xmlns:a16="http://schemas.microsoft.com/office/drawing/2014/main" val="20003"/>
                    </a:ext>
                  </a:extLst>
                </a:gridCol>
              </a:tblGrid>
              <a:tr h="300033">
                <a:tc>
                  <a:txBody>
                    <a:bodyPr/>
                    <a:lstStyle/>
                    <a:p>
                      <a:pPr algn="ctr">
                        <a:spcAft>
                          <a:spcPts val="0"/>
                        </a:spcAft>
                      </a:pPr>
                      <a:endParaRPr lang="sl-SI" sz="2000" dirty="0">
                        <a:effectLst/>
                        <a:latin typeface="Times New Roman"/>
                        <a:ea typeface="Times New Roman"/>
                      </a:endParaRPr>
                    </a:p>
                  </a:txBody>
                  <a:tcPr marL="68580" marR="68580" marT="0" marB="0">
                    <a:solidFill>
                      <a:srgbClr val="FFC000"/>
                    </a:solidFill>
                  </a:tcPr>
                </a:tc>
                <a:tc>
                  <a:txBody>
                    <a:bodyPr/>
                    <a:lstStyle/>
                    <a:p>
                      <a:pPr algn="ctr">
                        <a:spcAft>
                          <a:spcPts val="0"/>
                        </a:spcAft>
                      </a:pPr>
                      <a:r>
                        <a:rPr lang="sl-SI" sz="2000" dirty="0">
                          <a:solidFill>
                            <a:schemeClr val="bg1"/>
                          </a:solidFill>
                          <a:effectLst/>
                        </a:rPr>
                        <a:t>FANTJE</a:t>
                      </a:r>
                      <a:endParaRPr lang="sl-SI" sz="2000" dirty="0">
                        <a:solidFill>
                          <a:schemeClr val="bg1"/>
                        </a:solidFill>
                        <a:effectLst/>
                        <a:latin typeface="Times New Roman"/>
                        <a:ea typeface="Times New Roman"/>
                      </a:endParaRPr>
                    </a:p>
                  </a:txBody>
                  <a:tcPr marL="68580" marR="68580" marT="0" marB="0">
                    <a:solidFill>
                      <a:srgbClr val="FFC000"/>
                    </a:solidFill>
                  </a:tcPr>
                </a:tc>
                <a:tc>
                  <a:txBody>
                    <a:bodyPr/>
                    <a:lstStyle/>
                    <a:p>
                      <a:pPr algn="ctr">
                        <a:spcAft>
                          <a:spcPts val="0"/>
                        </a:spcAft>
                      </a:pPr>
                      <a:r>
                        <a:rPr lang="sl-SI" sz="2000" dirty="0">
                          <a:solidFill>
                            <a:schemeClr val="bg1"/>
                          </a:solidFill>
                          <a:effectLst/>
                        </a:rPr>
                        <a:t>DEKLETA</a:t>
                      </a:r>
                      <a:endParaRPr lang="sl-SI" sz="2000" dirty="0">
                        <a:solidFill>
                          <a:schemeClr val="bg1"/>
                        </a:solidFill>
                        <a:effectLst/>
                        <a:latin typeface="Times New Roman"/>
                        <a:ea typeface="Times New Roman"/>
                      </a:endParaRPr>
                    </a:p>
                  </a:txBody>
                  <a:tcPr marL="68580" marR="68580" marT="0" marB="0">
                    <a:solidFill>
                      <a:srgbClr val="FFC000"/>
                    </a:solidFill>
                  </a:tcPr>
                </a:tc>
                <a:tc>
                  <a:txBody>
                    <a:bodyPr/>
                    <a:lstStyle/>
                    <a:p>
                      <a:pPr algn="ctr">
                        <a:spcAft>
                          <a:spcPts val="0"/>
                        </a:spcAft>
                      </a:pPr>
                      <a:r>
                        <a:rPr lang="sl-SI" sz="2000" dirty="0">
                          <a:solidFill>
                            <a:srgbClr val="663300"/>
                          </a:solidFill>
                          <a:effectLst/>
                        </a:rPr>
                        <a:t>SKUPAJ</a:t>
                      </a:r>
                      <a:endParaRPr lang="sl-SI" sz="2000" dirty="0">
                        <a:solidFill>
                          <a:srgbClr val="663300"/>
                        </a:solidFill>
                        <a:effectLst/>
                        <a:latin typeface="Times New Roman"/>
                        <a:ea typeface="Times New Roman"/>
                      </a:endParaRPr>
                    </a:p>
                  </a:txBody>
                  <a:tcPr marL="68580" marR="68580" marT="0" marB="0">
                    <a:solidFill>
                      <a:srgbClr val="FFC000"/>
                    </a:solidFill>
                  </a:tcPr>
                </a:tc>
                <a:extLst>
                  <a:ext uri="{0D108BD9-81ED-4DB2-BD59-A6C34878D82A}">
                    <a16:rowId xmlns:a16="http://schemas.microsoft.com/office/drawing/2014/main" val="10000"/>
                  </a:ext>
                </a:extLst>
              </a:tr>
              <a:tr h="300033">
                <a:tc>
                  <a:txBody>
                    <a:bodyPr/>
                    <a:lstStyle/>
                    <a:p>
                      <a:pPr algn="l">
                        <a:spcAft>
                          <a:spcPts val="0"/>
                        </a:spcAft>
                      </a:pPr>
                      <a:r>
                        <a:rPr lang="sl-SI" sz="1600" b="0" dirty="0">
                          <a:solidFill>
                            <a:srgbClr val="663300"/>
                          </a:solidFill>
                          <a:effectLst/>
                          <a:latin typeface="+mn-lt"/>
                        </a:rPr>
                        <a:t>Ekonomski tehnik</a:t>
                      </a:r>
                      <a:endParaRPr lang="sl-SI" sz="1600" b="0"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3</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3</a:t>
                      </a: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6</a:t>
                      </a:r>
                    </a:p>
                  </a:txBody>
                  <a:tcPr marL="68580" marR="68580" marT="0" marB="0">
                    <a:solidFill>
                      <a:srgbClr val="FFC000"/>
                    </a:solidFill>
                  </a:tcPr>
                </a:tc>
                <a:extLst>
                  <a:ext uri="{0D108BD9-81ED-4DB2-BD59-A6C34878D82A}">
                    <a16:rowId xmlns:a16="http://schemas.microsoft.com/office/drawing/2014/main" val="2981389670"/>
                  </a:ext>
                </a:extLst>
              </a:tr>
              <a:tr h="300033">
                <a:tc>
                  <a:txBody>
                    <a:bodyPr/>
                    <a:lstStyle/>
                    <a:p>
                      <a:pPr algn="l">
                        <a:spcAft>
                          <a:spcPts val="0"/>
                        </a:spcAft>
                      </a:pPr>
                      <a:r>
                        <a:rPr lang="sl-SI" sz="1600" b="0" dirty="0">
                          <a:solidFill>
                            <a:srgbClr val="663300"/>
                          </a:solidFill>
                          <a:effectLst/>
                          <a:latin typeface="+mn-lt"/>
                        </a:rPr>
                        <a:t>Predšolska vzgoja</a:t>
                      </a:r>
                      <a:endParaRPr lang="sl-SI" sz="1600" b="0"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5</a:t>
                      </a: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6</a:t>
                      </a:r>
                    </a:p>
                  </a:txBody>
                  <a:tcPr marL="68580" marR="68580" marT="0" marB="0">
                    <a:solidFill>
                      <a:srgbClr val="FFC000"/>
                    </a:solidFill>
                  </a:tcPr>
                </a:tc>
                <a:extLst>
                  <a:ext uri="{0D108BD9-81ED-4DB2-BD59-A6C34878D82A}">
                    <a16:rowId xmlns:a16="http://schemas.microsoft.com/office/drawing/2014/main" val="13930974"/>
                  </a:ext>
                </a:extLst>
              </a:tr>
              <a:tr h="300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dirty="0">
                          <a:solidFill>
                            <a:srgbClr val="663300"/>
                          </a:solidFill>
                          <a:effectLst/>
                          <a:latin typeface="+mn-lt"/>
                          <a:ea typeface="Times New Roman"/>
                        </a:rPr>
                        <a:t>Tehnik </a:t>
                      </a:r>
                      <a:r>
                        <a:rPr lang="sl-SI" sz="1600" b="0" dirty="0" err="1">
                          <a:solidFill>
                            <a:srgbClr val="663300"/>
                          </a:solidFill>
                          <a:effectLst/>
                          <a:latin typeface="+mn-lt"/>
                          <a:ea typeface="Times New Roman"/>
                        </a:rPr>
                        <a:t>mehatronike</a:t>
                      </a:r>
                      <a:endParaRPr lang="sl-SI" sz="1600" b="0"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4</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4</a:t>
                      </a:r>
                    </a:p>
                  </a:txBody>
                  <a:tcPr marL="68580" marR="68580" marT="0" marB="0">
                    <a:solidFill>
                      <a:srgbClr val="FFC000"/>
                    </a:solidFill>
                  </a:tcPr>
                </a:tc>
                <a:extLst>
                  <a:ext uri="{0D108BD9-81ED-4DB2-BD59-A6C34878D82A}">
                    <a16:rowId xmlns:a16="http://schemas.microsoft.com/office/drawing/2014/main" val="3936787317"/>
                  </a:ext>
                </a:extLst>
              </a:tr>
              <a:tr h="300033">
                <a:tc>
                  <a:txBody>
                    <a:bodyPr/>
                    <a:lstStyle/>
                    <a:p>
                      <a:pPr algn="l">
                        <a:spcAft>
                          <a:spcPts val="0"/>
                        </a:spcAft>
                      </a:pPr>
                      <a:r>
                        <a:rPr lang="sl-SI" sz="1600" b="0" dirty="0">
                          <a:solidFill>
                            <a:srgbClr val="663300"/>
                          </a:solidFill>
                          <a:effectLst/>
                          <a:latin typeface="+mn-lt"/>
                        </a:rPr>
                        <a:t>Tehnik računalništva</a:t>
                      </a:r>
                      <a:endParaRPr lang="sl-SI" sz="1600" b="0"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4</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rPr>
                        <a:t> </a:t>
                      </a: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4</a:t>
                      </a:r>
                    </a:p>
                  </a:txBody>
                  <a:tcPr marL="68580" marR="68580" marT="0" marB="0">
                    <a:solidFill>
                      <a:srgbClr val="FFC000"/>
                    </a:solidFill>
                  </a:tcPr>
                </a:tc>
                <a:extLst>
                  <a:ext uri="{0D108BD9-81ED-4DB2-BD59-A6C34878D82A}">
                    <a16:rowId xmlns:a16="http://schemas.microsoft.com/office/drawing/2014/main" val="302912172"/>
                  </a:ext>
                </a:extLst>
              </a:tr>
              <a:tr h="300033">
                <a:tc>
                  <a:txBody>
                    <a:bodyPr/>
                    <a:lstStyle/>
                    <a:p>
                      <a:pPr algn="l">
                        <a:spcAft>
                          <a:spcPts val="0"/>
                        </a:spcAft>
                      </a:pPr>
                      <a:r>
                        <a:rPr lang="sl-SI" sz="1600" b="0" dirty="0">
                          <a:solidFill>
                            <a:srgbClr val="663300"/>
                          </a:solidFill>
                          <a:effectLst/>
                          <a:latin typeface="+mn-lt"/>
                          <a:ea typeface="Times New Roman"/>
                        </a:rPr>
                        <a:t>Gastronomija in turizem</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1</a:t>
                      </a:r>
                    </a:p>
                  </a:txBody>
                  <a:tcPr marL="68580" marR="68580" marT="0" marB="0">
                    <a:solidFill>
                      <a:srgbClr val="FFC000"/>
                    </a:solidFill>
                  </a:tcPr>
                </a:tc>
                <a:extLst>
                  <a:ext uri="{0D108BD9-81ED-4DB2-BD59-A6C34878D82A}">
                    <a16:rowId xmlns:a16="http://schemas.microsoft.com/office/drawing/2014/main" val="7335067"/>
                  </a:ext>
                </a:extLst>
              </a:tr>
              <a:tr h="300033">
                <a:tc>
                  <a:txBody>
                    <a:bodyPr/>
                    <a:lstStyle/>
                    <a:p>
                      <a:pPr algn="l">
                        <a:spcAft>
                          <a:spcPts val="0"/>
                        </a:spcAft>
                      </a:pPr>
                      <a:r>
                        <a:rPr lang="sl-SI" sz="1600" b="0" dirty="0">
                          <a:solidFill>
                            <a:srgbClr val="663300"/>
                          </a:solidFill>
                          <a:effectLst/>
                          <a:latin typeface="+mn-lt"/>
                        </a:rPr>
                        <a:t>Strojni tehnik</a:t>
                      </a:r>
                      <a:endParaRPr lang="sl-SI" sz="1600" b="0"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2</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2</a:t>
                      </a:r>
                    </a:p>
                  </a:txBody>
                  <a:tcPr marL="68580" marR="68580" marT="0" marB="0">
                    <a:solidFill>
                      <a:srgbClr val="FFC000"/>
                    </a:solidFill>
                  </a:tcPr>
                </a:tc>
                <a:extLst>
                  <a:ext uri="{0D108BD9-81ED-4DB2-BD59-A6C34878D82A}">
                    <a16:rowId xmlns:a16="http://schemas.microsoft.com/office/drawing/2014/main" val="2130369087"/>
                  </a:ext>
                </a:extLst>
              </a:tr>
              <a:tr h="300033">
                <a:tc>
                  <a:txBody>
                    <a:bodyPr/>
                    <a:lstStyle/>
                    <a:p>
                      <a:pPr algn="l">
                        <a:spcAft>
                          <a:spcPts val="0"/>
                        </a:spcAft>
                      </a:pPr>
                      <a:r>
                        <a:rPr lang="sl-SI" sz="1600" b="0" dirty="0">
                          <a:solidFill>
                            <a:srgbClr val="663300"/>
                          </a:solidFill>
                          <a:effectLst/>
                          <a:latin typeface="+mn-lt"/>
                          <a:ea typeface="Times New Roman"/>
                        </a:rPr>
                        <a:t>Lesarski tehnik</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4</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4</a:t>
                      </a:r>
                    </a:p>
                  </a:txBody>
                  <a:tcPr marL="68580" marR="68580" marT="0" marB="0">
                    <a:solidFill>
                      <a:srgbClr val="FFC000"/>
                    </a:solidFill>
                  </a:tcPr>
                </a:tc>
                <a:extLst>
                  <a:ext uri="{0D108BD9-81ED-4DB2-BD59-A6C34878D82A}">
                    <a16:rowId xmlns:a16="http://schemas.microsoft.com/office/drawing/2014/main" val="3322704998"/>
                  </a:ext>
                </a:extLst>
              </a:tr>
              <a:tr h="300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dirty="0">
                          <a:solidFill>
                            <a:srgbClr val="663300"/>
                          </a:solidFill>
                          <a:effectLst/>
                          <a:latin typeface="+mn-lt"/>
                          <a:ea typeface="Times New Roman"/>
                        </a:rPr>
                        <a:t>Tehnik oblikovanja</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1</a:t>
                      </a:r>
                    </a:p>
                  </a:txBody>
                  <a:tcPr marL="68580" marR="68580" marT="0" marB="0">
                    <a:solidFill>
                      <a:srgbClr val="FFC000"/>
                    </a:solidFill>
                  </a:tcPr>
                </a:tc>
                <a:extLst>
                  <a:ext uri="{0D108BD9-81ED-4DB2-BD59-A6C34878D82A}">
                    <a16:rowId xmlns:a16="http://schemas.microsoft.com/office/drawing/2014/main" val="1692525358"/>
                  </a:ext>
                </a:extLst>
              </a:tr>
              <a:tr h="300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dirty="0">
                          <a:solidFill>
                            <a:srgbClr val="663300"/>
                          </a:solidFill>
                          <a:effectLst/>
                          <a:latin typeface="+mn-lt"/>
                          <a:ea typeface="Times New Roman"/>
                        </a:rPr>
                        <a:t>Logistični tehnik</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2</a:t>
                      </a:r>
                    </a:p>
                  </a:txBody>
                  <a:tcPr marL="68580" marR="68580" marT="0" marB="0">
                    <a:solidFill>
                      <a:srgbClr val="FFC000"/>
                    </a:solidFill>
                  </a:tcPr>
                </a:tc>
                <a:extLst>
                  <a:ext uri="{0D108BD9-81ED-4DB2-BD59-A6C34878D82A}">
                    <a16:rowId xmlns:a16="http://schemas.microsoft.com/office/drawing/2014/main" val="388252272"/>
                  </a:ext>
                </a:extLst>
              </a:tr>
              <a:tr h="300033">
                <a:tc>
                  <a:txBody>
                    <a:bodyPr/>
                    <a:lstStyle/>
                    <a:p>
                      <a:pPr algn="l">
                        <a:spcAft>
                          <a:spcPts val="0"/>
                        </a:spcAft>
                      </a:pPr>
                      <a:r>
                        <a:rPr lang="sl-SI" sz="1600" b="0" dirty="0">
                          <a:solidFill>
                            <a:srgbClr val="663300"/>
                          </a:solidFill>
                          <a:effectLst/>
                          <a:latin typeface="+mn-lt"/>
                          <a:ea typeface="Times New Roman"/>
                        </a:rPr>
                        <a:t>Geodetski tehnik</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1</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1</a:t>
                      </a:r>
                    </a:p>
                  </a:txBody>
                  <a:tcPr marL="68580" marR="68580" marT="0" marB="0">
                    <a:solidFill>
                      <a:srgbClr val="FFC000"/>
                    </a:solidFill>
                  </a:tcPr>
                </a:tc>
                <a:extLst>
                  <a:ext uri="{0D108BD9-81ED-4DB2-BD59-A6C34878D82A}">
                    <a16:rowId xmlns:a16="http://schemas.microsoft.com/office/drawing/2014/main" val="3223745781"/>
                  </a:ext>
                </a:extLst>
              </a:tr>
              <a:tr h="300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dirty="0">
                          <a:solidFill>
                            <a:srgbClr val="663300"/>
                          </a:solidFill>
                          <a:effectLst/>
                          <a:latin typeface="+mn-lt"/>
                          <a:ea typeface="Times New Roman"/>
                        </a:rPr>
                        <a:t>Medijski tehnik</a:t>
                      </a:r>
                    </a:p>
                  </a:txBody>
                  <a:tcPr marL="68580" marR="68580" marT="0" marB="0">
                    <a:solidFill>
                      <a:srgbClr val="FFC000"/>
                    </a:solidFill>
                  </a:tcPr>
                </a:tc>
                <a:tc>
                  <a:txBody>
                    <a:bodyPr/>
                    <a:lstStyle/>
                    <a:p>
                      <a:pPr algn="ctr">
                        <a:spcAft>
                          <a:spcPts val="0"/>
                        </a:spcAft>
                      </a:pPr>
                      <a:r>
                        <a:rPr lang="sl-SI" sz="1600" b="0" dirty="0">
                          <a:solidFill>
                            <a:schemeClr val="bg1"/>
                          </a:solidFill>
                          <a:effectLst/>
                          <a:latin typeface="+mn-lt"/>
                          <a:ea typeface="Times New Roman"/>
                        </a:rPr>
                        <a:t>3</a:t>
                      </a:r>
                    </a:p>
                  </a:txBody>
                  <a:tcPr marL="68580" marR="68580" marT="0" marB="0">
                    <a:solidFill>
                      <a:srgbClr val="FFC000"/>
                    </a:solidFill>
                  </a:tcPr>
                </a:tc>
                <a:tc>
                  <a:txBody>
                    <a:bodyPr/>
                    <a:lstStyle/>
                    <a:p>
                      <a:pPr algn="ctr">
                        <a:spcAft>
                          <a:spcPts val="0"/>
                        </a:spcAft>
                      </a:pPr>
                      <a:endParaRPr lang="sl-SI" sz="1600" b="0" dirty="0">
                        <a:solidFill>
                          <a:schemeClr val="bg1"/>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b="0" dirty="0">
                          <a:solidFill>
                            <a:srgbClr val="663300"/>
                          </a:solidFill>
                          <a:effectLst/>
                          <a:latin typeface="+mn-lt"/>
                          <a:ea typeface="Times New Roman"/>
                        </a:rPr>
                        <a:t>3</a:t>
                      </a:r>
                    </a:p>
                  </a:txBody>
                  <a:tcPr marL="68580" marR="68580" marT="0" marB="0">
                    <a:solidFill>
                      <a:srgbClr val="FFC000"/>
                    </a:solidFill>
                  </a:tcPr>
                </a:tc>
                <a:extLst>
                  <a:ext uri="{0D108BD9-81ED-4DB2-BD59-A6C34878D82A}">
                    <a16:rowId xmlns:a16="http://schemas.microsoft.com/office/drawing/2014/main" val="2329125813"/>
                  </a:ext>
                </a:extLst>
              </a:tr>
              <a:tr h="300033">
                <a:tc>
                  <a:txBody>
                    <a:bodyPr/>
                    <a:lstStyle/>
                    <a:p>
                      <a:pPr algn="l">
                        <a:spcAft>
                          <a:spcPts val="0"/>
                        </a:spcAft>
                      </a:pPr>
                      <a:r>
                        <a:rPr lang="sl-SI" sz="1600" i="1" dirty="0">
                          <a:solidFill>
                            <a:srgbClr val="663300"/>
                          </a:solidFill>
                          <a:effectLst/>
                          <a:latin typeface="+mn-lt"/>
                        </a:rPr>
                        <a:t>skupaj</a:t>
                      </a:r>
                      <a:endParaRPr lang="sl-SI" sz="1600" i="1" dirty="0">
                        <a:solidFill>
                          <a:srgbClr val="663300"/>
                        </a:solidFill>
                        <a:effectLst/>
                        <a:latin typeface="+mn-lt"/>
                        <a:ea typeface="Times New Roman"/>
                      </a:endParaRPr>
                    </a:p>
                  </a:txBody>
                  <a:tcPr marL="68580" marR="68580" marT="0" marB="0">
                    <a:solidFill>
                      <a:srgbClr val="FFC000"/>
                    </a:solidFill>
                  </a:tcPr>
                </a:tc>
                <a:tc>
                  <a:txBody>
                    <a:bodyPr/>
                    <a:lstStyle/>
                    <a:p>
                      <a:pPr algn="ctr">
                        <a:spcAft>
                          <a:spcPts val="0"/>
                        </a:spcAft>
                      </a:pPr>
                      <a:r>
                        <a:rPr lang="sl-SI" sz="1600" i="1" dirty="0">
                          <a:effectLst/>
                          <a:latin typeface="+mn-lt"/>
                          <a:ea typeface="Times New Roman"/>
                        </a:rPr>
                        <a:t>23</a:t>
                      </a:r>
                    </a:p>
                  </a:txBody>
                  <a:tcPr marL="68580" marR="68580" marT="0" marB="0">
                    <a:solidFill>
                      <a:srgbClr val="FFC000"/>
                    </a:solidFill>
                  </a:tcPr>
                </a:tc>
                <a:tc>
                  <a:txBody>
                    <a:bodyPr/>
                    <a:lstStyle/>
                    <a:p>
                      <a:pPr algn="ctr">
                        <a:spcAft>
                          <a:spcPts val="0"/>
                        </a:spcAft>
                      </a:pPr>
                      <a:r>
                        <a:rPr lang="sl-SI" sz="1600" i="1" dirty="0">
                          <a:effectLst/>
                          <a:latin typeface="+mn-lt"/>
                          <a:ea typeface="Times New Roman"/>
                        </a:rPr>
                        <a:t>11</a:t>
                      </a:r>
                    </a:p>
                  </a:txBody>
                  <a:tcPr marL="68580" marR="68580" marT="0" marB="0">
                    <a:solidFill>
                      <a:srgbClr val="FFC000"/>
                    </a:solidFill>
                  </a:tcPr>
                </a:tc>
                <a:tc>
                  <a:txBody>
                    <a:bodyPr/>
                    <a:lstStyle/>
                    <a:p>
                      <a:pPr algn="ctr">
                        <a:spcAft>
                          <a:spcPts val="0"/>
                        </a:spcAft>
                      </a:pPr>
                      <a:r>
                        <a:rPr lang="sl-SI" sz="1600" i="1" dirty="0">
                          <a:solidFill>
                            <a:srgbClr val="663300"/>
                          </a:solidFill>
                          <a:effectLst/>
                          <a:latin typeface="+mn-lt"/>
                          <a:ea typeface="Times New Roman"/>
                        </a:rPr>
                        <a:t>34</a:t>
                      </a:r>
                    </a:p>
                  </a:txBody>
                  <a:tcPr marL="68580" marR="68580" marT="0" marB="0">
                    <a:solidFill>
                      <a:srgbClr val="FFC000"/>
                    </a:solidFill>
                  </a:tcPr>
                </a:tc>
                <a:extLst>
                  <a:ext uri="{0D108BD9-81ED-4DB2-BD59-A6C34878D82A}">
                    <a16:rowId xmlns:a16="http://schemas.microsoft.com/office/drawing/2014/main" val="10022"/>
                  </a:ext>
                </a:extLst>
              </a:tr>
            </a:tbl>
          </a:graphicData>
        </a:graphic>
      </p:graphicFrame>
      <p:sp>
        <p:nvSpPr>
          <p:cNvPr id="3" name="PoljeZBesedilom 2"/>
          <p:cNvSpPr txBox="1"/>
          <p:nvPr/>
        </p:nvSpPr>
        <p:spPr>
          <a:xfrm>
            <a:off x="7401174" y="5661248"/>
            <a:ext cx="1370391" cy="523220"/>
          </a:xfrm>
          <a:prstGeom prst="rect">
            <a:avLst/>
          </a:prstGeom>
          <a:noFill/>
        </p:spPr>
        <p:txBody>
          <a:bodyPr wrap="square" rtlCol="0">
            <a:spAutoFit/>
          </a:bodyPr>
          <a:lstStyle/>
          <a:p>
            <a:pPr algn="r"/>
            <a:r>
              <a:rPr lang="sl-SI" sz="2800" b="1" dirty="0">
                <a:solidFill>
                  <a:srgbClr val="FFC000"/>
                </a:solidFill>
              </a:rPr>
              <a:t>44, 1 %</a:t>
            </a:r>
          </a:p>
        </p:txBody>
      </p:sp>
    </p:spTree>
    <p:extLst>
      <p:ext uri="{BB962C8B-B14F-4D97-AF65-F5344CB8AC3E}">
        <p14:creationId xmlns:p14="http://schemas.microsoft.com/office/powerpoint/2010/main" val="321959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8680"/>
            <a:ext cx="8229600" cy="580926"/>
          </a:xfrm>
        </p:spPr>
        <p:txBody>
          <a:bodyPr>
            <a:normAutofit fontScale="90000"/>
          </a:bodyPr>
          <a:lstStyle/>
          <a:p>
            <a:r>
              <a:rPr lang="sl-SI" b="1" dirty="0">
                <a:solidFill>
                  <a:srgbClr val="00B0F0"/>
                </a:solidFill>
              </a:rPr>
              <a:t>SPLOŠNA GIMNAZIJA</a:t>
            </a:r>
          </a:p>
        </p:txBody>
      </p:sp>
      <p:graphicFrame>
        <p:nvGraphicFramePr>
          <p:cNvPr id="4" name="Ograda vsebine 3"/>
          <p:cNvGraphicFramePr>
            <a:graphicFrameLocks noGrp="1"/>
          </p:cNvGraphicFramePr>
          <p:nvPr>
            <p:ph idx="1"/>
            <p:extLst>
              <p:ext uri="{D42A27DB-BD31-4B8C-83A1-F6EECF244321}">
                <p14:modId xmlns:p14="http://schemas.microsoft.com/office/powerpoint/2010/main" val="1483759001"/>
              </p:ext>
            </p:extLst>
          </p:nvPr>
        </p:nvGraphicFramePr>
        <p:xfrm>
          <a:off x="683568" y="1412776"/>
          <a:ext cx="7776865" cy="3706527"/>
        </p:xfrm>
        <a:graphic>
          <a:graphicData uri="http://schemas.openxmlformats.org/drawingml/2006/table">
            <a:tbl>
              <a:tblPr firstRow="1" firstCol="1" lastRow="1" lastCol="1" bandRow="1" bandCol="1">
                <a:tableStyleId>{5C22544A-7EE6-4342-B048-85BDC9FD1C3A}</a:tableStyleId>
              </a:tblPr>
              <a:tblGrid>
                <a:gridCol w="3305260">
                  <a:extLst>
                    <a:ext uri="{9D8B030D-6E8A-4147-A177-3AD203B41FA5}">
                      <a16:colId xmlns:a16="http://schemas.microsoft.com/office/drawing/2014/main" val="20000"/>
                    </a:ext>
                  </a:extLst>
                </a:gridCol>
                <a:gridCol w="1352051">
                  <a:extLst>
                    <a:ext uri="{9D8B030D-6E8A-4147-A177-3AD203B41FA5}">
                      <a16:colId xmlns:a16="http://schemas.microsoft.com/office/drawing/2014/main" val="20001"/>
                    </a:ext>
                  </a:extLst>
                </a:gridCol>
                <a:gridCol w="1457015">
                  <a:extLst>
                    <a:ext uri="{9D8B030D-6E8A-4147-A177-3AD203B41FA5}">
                      <a16:colId xmlns:a16="http://schemas.microsoft.com/office/drawing/2014/main" val="20002"/>
                    </a:ext>
                  </a:extLst>
                </a:gridCol>
                <a:gridCol w="1662539">
                  <a:extLst>
                    <a:ext uri="{9D8B030D-6E8A-4147-A177-3AD203B41FA5}">
                      <a16:colId xmlns:a16="http://schemas.microsoft.com/office/drawing/2014/main" val="20003"/>
                    </a:ext>
                  </a:extLst>
                </a:gridCol>
              </a:tblGrid>
              <a:tr h="336957">
                <a:tc>
                  <a:txBody>
                    <a:bodyPr/>
                    <a:lstStyle/>
                    <a:p>
                      <a:pPr algn="ctr">
                        <a:spcAft>
                          <a:spcPts val="0"/>
                        </a:spcAft>
                      </a:pPr>
                      <a:endParaRPr lang="sl-SI" sz="2000" dirty="0">
                        <a:effectLst/>
                        <a:latin typeface="Times New Roman"/>
                        <a:ea typeface="Times New Roman"/>
                      </a:endParaRPr>
                    </a:p>
                  </a:txBody>
                  <a:tcPr marL="68580" marR="68580" marT="0" marB="0">
                    <a:solidFill>
                      <a:srgbClr val="33CCFF"/>
                    </a:solidFill>
                  </a:tcPr>
                </a:tc>
                <a:tc>
                  <a:txBody>
                    <a:bodyPr/>
                    <a:lstStyle/>
                    <a:p>
                      <a:pPr algn="ctr">
                        <a:spcAft>
                          <a:spcPts val="0"/>
                        </a:spcAft>
                      </a:pPr>
                      <a:r>
                        <a:rPr lang="sl-SI" sz="2000" dirty="0">
                          <a:solidFill>
                            <a:schemeClr val="bg1"/>
                          </a:solidFill>
                          <a:effectLst/>
                        </a:rPr>
                        <a:t>FANTJE</a:t>
                      </a:r>
                      <a:endParaRPr lang="sl-SI" sz="2000" dirty="0">
                        <a:solidFill>
                          <a:schemeClr val="bg1"/>
                        </a:solidFill>
                        <a:effectLst/>
                        <a:latin typeface="Times New Roman"/>
                        <a:ea typeface="Times New Roman"/>
                      </a:endParaRPr>
                    </a:p>
                  </a:txBody>
                  <a:tcPr marL="68580" marR="68580" marT="0" marB="0">
                    <a:solidFill>
                      <a:srgbClr val="33CCFF"/>
                    </a:solidFill>
                  </a:tcPr>
                </a:tc>
                <a:tc>
                  <a:txBody>
                    <a:bodyPr/>
                    <a:lstStyle/>
                    <a:p>
                      <a:pPr algn="ctr">
                        <a:spcAft>
                          <a:spcPts val="0"/>
                        </a:spcAft>
                      </a:pPr>
                      <a:r>
                        <a:rPr lang="sl-SI" sz="2000" dirty="0">
                          <a:solidFill>
                            <a:schemeClr val="bg1"/>
                          </a:solidFill>
                          <a:effectLst/>
                        </a:rPr>
                        <a:t>DEKLETA</a:t>
                      </a:r>
                      <a:endParaRPr lang="sl-SI" sz="2000" dirty="0">
                        <a:solidFill>
                          <a:schemeClr val="bg1"/>
                        </a:solidFill>
                        <a:effectLst/>
                        <a:latin typeface="Times New Roman"/>
                        <a:ea typeface="Times New Roman"/>
                      </a:endParaRPr>
                    </a:p>
                  </a:txBody>
                  <a:tcPr marL="68580" marR="68580" marT="0" marB="0">
                    <a:solidFill>
                      <a:srgbClr val="33CCFF"/>
                    </a:solidFill>
                  </a:tcPr>
                </a:tc>
                <a:tc>
                  <a:txBody>
                    <a:bodyPr/>
                    <a:lstStyle/>
                    <a:p>
                      <a:pPr algn="ctr">
                        <a:spcAft>
                          <a:spcPts val="0"/>
                        </a:spcAft>
                      </a:pPr>
                      <a:r>
                        <a:rPr lang="sl-SI" sz="2000" dirty="0">
                          <a:solidFill>
                            <a:srgbClr val="663300"/>
                          </a:solidFill>
                          <a:effectLst/>
                        </a:rPr>
                        <a:t>SKUPAJ</a:t>
                      </a:r>
                      <a:endParaRPr lang="sl-SI" sz="2000" dirty="0">
                        <a:solidFill>
                          <a:srgbClr val="663300"/>
                        </a:solidFill>
                        <a:effectLst/>
                        <a:latin typeface="Times New Roman"/>
                        <a:ea typeface="Times New Roman"/>
                      </a:endParaRPr>
                    </a:p>
                  </a:txBody>
                  <a:tcPr marL="68580" marR="68580" marT="0" marB="0">
                    <a:solidFill>
                      <a:srgbClr val="33CCFF"/>
                    </a:solidFill>
                  </a:tcPr>
                </a:tc>
                <a:extLst>
                  <a:ext uri="{0D108BD9-81ED-4DB2-BD59-A6C34878D82A}">
                    <a16:rowId xmlns:a16="http://schemas.microsoft.com/office/drawing/2014/main" val="10000"/>
                  </a:ext>
                </a:extLst>
              </a:tr>
              <a:tr h="336957">
                <a:tc>
                  <a:txBody>
                    <a:bodyPr/>
                    <a:lstStyle/>
                    <a:p>
                      <a:pPr algn="l">
                        <a:spcAft>
                          <a:spcPts val="0"/>
                        </a:spcAft>
                      </a:pPr>
                      <a:r>
                        <a:rPr lang="sl-SI" sz="2000" b="0" dirty="0">
                          <a:solidFill>
                            <a:srgbClr val="663300"/>
                          </a:solidFill>
                          <a:effectLst/>
                          <a:latin typeface="+mn-lt"/>
                          <a:ea typeface="Times New Roman"/>
                        </a:rPr>
                        <a:t>Gimnazija Ledina</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a:t>
                      </a:r>
                    </a:p>
                  </a:txBody>
                  <a:tcPr marL="68580" marR="68580" marT="0" marB="0">
                    <a:solidFill>
                      <a:srgbClr val="33CCFF"/>
                    </a:solidFill>
                  </a:tcPr>
                </a:tc>
                <a:extLst>
                  <a:ext uri="{0D108BD9-81ED-4DB2-BD59-A6C34878D82A}">
                    <a16:rowId xmlns:a16="http://schemas.microsoft.com/office/drawing/2014/main" val="10001"/>
                  </a:ext>
                </a:extLst>
              </a:tr>
              <a:tr h="336957">
                <a:tc>
                  <a:txBody>
                    <a:bodyPr/>
                    <a:lstStyle/>
                    <a:p>
                      <a:pPr algn="l">
                        <a:spcAft>
                          <a:spcPts val="0"/>
                        </a:spcAft>
                      </a:pPr>
                      <a:r>
                        <a:rPr lang="sl-SI" sz="2000" b="0" dirty="0">
                          <a:solidFill>
                            <a:srgbClr val="663300"/>
                          </a:solidFill>
                          <a:effectLst/>
                          <a:latin typeface="+mn-lt"/>
                          <a:ea typeface="Times New Roman"/>
                        </a:rPr>
                        <a:t>Srednja šola Domžale</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2</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2</a:t>
                      </a:r>
                    </a:p>
                  </a:txBody>
                  <a:tcPr marL="68580" marR="68580" marT="0" marB="0">
                    <a:solidFill>
                      <a:srgbClr val="33CCFF"/>
                    </a:solidFill>
                  </a:tcPr>
                </a:tc>
                <a:extLst>
                  <a:ext uri="{0D108BD9-81ED-4DB2-BD59-A6C34878D82A}">
                    <a16:rowId xmlns:a16="http://schemas.microsoft.com/office/drawing/2014/main" val="2811539981"/>
                  </a:ext>
                </a:extLst>
              </a:tr>
              <a:tr h="336957">
                <a:tc>
                  <a:txBody>
                    <a:bodyPr/>
                    <a:lstStyle/>
                    <a:p>
                      <a:pPr algn="l">
                        <a:spcAft>
                          <a:spcPts val="0"/>
                        </a:spcAft>
                      </a:pPr>
                      <a:r>
                        <a:rPr lang="sl-SI" sz="2000" b="0" dirty="0">
                          <a:solidFill>
                            <a:srgbClr val="663300"/>
                          </a:solidFill>
                          <a:effectLst/>
                          <a:latin typeface="+mn-lt"/>
                          <a:ea typeface="Times New Roman"/>
                        </a:rPr>
                        <a:t>GSŠRM Kamnik</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6</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7</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13</a:t>
                      </a:r>
                    </a:p>
                  </a:txBody>
                  <a:tcPr marL="68580" marR="68580" marT="0" marB="0">
                    <a:solidFill>
                      <a:srgbClr val="33CCFF"/>
                    </a:solidFill>
                  </a:tcPr>
                </a:tc>
                <a:extLst>
                  <a:ext uri="{0D108BD9-81ED-4DB2-BD59-A6C34878D82A}">
                    <a16:rowId xmlns:a16="http://schemas.microsoft.com/office/drawing/2014/main" val="2332679340"/>
                  </a:ext>
                </a:extLst>
              </a:tr>
              <a:tr h="336957">
                <a:tc>
                  <a:txBody>
                    <a:bodyPr/>
                    <a:lstStyle/>
                    <a:p>
                      <a:pPr algn="l">
                        <a:spcAft>
                          <a:spcPts val="0"/>
                        </a:spcAft>
                      </a:pPr>
                      <a:r>
                        <a:rPr lang="sl-SI" sz="2000" b="0" dirty="0">
                          <a:solidFill>
                            <a:srgbClr val="663300"/>
                          </a:solidFill>
                          <a:effectLst/>
                          <a:latin typeface="+mn-lt"/>
                          <a:ea typeface="Times New Roman"/>
                        </a:rPr>
                        <a:t>Gimnazija Vič</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a:t>
                      </a:r>
                    </a:p>
                  </a:txBody>
                  <a:tcPr marL="68580" marR="68580" marT="0" marB="0">
                    <a:solidFill>
                      <a:srgbClr val="33CCFF"/>
                    </a:solidFill>
                  </a:tcPr>
                </a:tc>
                <a:extLst>
                  <a:ext uri="{0D108BD9-81ED-4DB2-BD59-A6C34878D82A}">
                    <a16:rowId xmlns:a16="http://schemas.microsoft.com/office/drawing/2014/main" val="2002345197"/>
                  </a:ext>
                </a:extLst>
              </a:tr>
              <a:tr h="336957">
                <a:tc>
                  <a:txBody>
                    <a:bodyPr/>
                    <a:lstStyle/>
                    <a:p>
                      <a:pPr algn="l">
                        <a:spcAft>
                          <a:spcPts val="0"/>
                        </a:spcAft>
                      </a:pPr>
                      <a:r>
                        <a:rPr lang="sl-SI" sz="2000" b="0" dirty="0">
                          <a:solidFill>
                            <a:srgbClr val="663300"/>
                          </a:solidFill>
                          <a:effectLst/>
                          <a:latin typeface="+mn-lt"/>
                          <a:ea typeface="Times New Roman"/>
                        </a:rPr>
                        <a:t>Gimnazija Jožeta Plečnika</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a:t>
                      </a:r>
                    </a:p>
                  </a:txBody>
                  <a:tcPr marL="68580" marR="68580" marT="0" marB="0">
                    <a:solidFill>
                      <a:srgbClr val="33CCFF"/>
                    </a:solidFill>
                  </a:tcPr>
                </a:tc>
                <a:extLst>
                  <a:ext uri="{0D108BD9-81ED-4DB2-BD59-A6C34878D82A}">
                    <a16:rowId xmlns:a16="http://schemas.microsoft.com/office/drawing/2014/main" val="10002"/>
                  </a:ext>
                </a:extLst>
              </a:tr>
              <a:tr h="336957">
                <a:tc>
                  <a:txBody>
                    <a:bodyPr/>
                    <a:lstStyle/>
                    <a:p>
                      <a:pPr algn="l">
                        <a:spcAft>
                          <a:spcPts val="0"/>
                        </a:spcAft>
                      </a:pPr>
                      <a:r>
                        <a:rPr lang="sl-SI" sz="2000" b="0" dirty="0">
                          <a:solidFill>
                            <a:srgbClr val="663300"/>
                          </a:solidFill>
                          <a:effectLst/>
                          <a:latin typeface="+mn-lt"/>
                          <a:ea typeface="Times New Roman"/>
                        </a:rPr>
                        <a:t>Gimnazija Poljane</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5</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5</a:t>
                      </a:r>
                    </a:p>
                  </a:txBody>
                  <a:tcPr marL="68580" marR="68580" marT="0" marB="0">
                    <a:solidFill>
                      <a:srgbClr val="33CCFF"/>
                    </a:solidFill>
                  </a:tcPr>
                </a:tc>
                <a:extLst>
                  <a:ext uri="{0D108BD9-81ED-4DB2-BD59-A6C34878D82A}">
                    <a16:rowId xmlns:a16="http://schemas.microsoft.com/office/drawing/2014/main" val="10004"/>
                  </a:ext>
                </a:extLst>
              </a:tr>
              <a:tr h="336957">
                <a:tc>
                  <a:txBody>
                    <a:bodyPr/>
                    <a:lstStyle/>
                    <a:p>
                      <a:pPr algn="l">
                        <a:spcAft>
                          <a:spcPts val="0"/>
                        </a:spcAft>
                      </a:pPr>
                      <a:r>
                        <a:rPr lang="sl-SI" sz="2000" b="0" dirty="0">
                          <a:solidFill>
                            <a:srgbClr val="663300"/>
                          </a:solidFill>
                          <a:effectLst/>
                          <a:latin typeface="+mn-lt"/>
                          <a:ea typeface="Times New Roman"/>
                        </a:rPr>
                        <a:t>Gimnazija Bežigrad</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a:t>
                      </a:r>
                    </a:p>
                  </a:txBody>
                  <a:tcPr marL="68580" marR="68580" marT="0" marB="0">
                    <a:solidFill>
                      <a:srgbClr val="33CCFF"/>
                    </a:solidFill>
                  </a:tcPr>
                </a:tc>
                <a:extLst>
                  <a:ext uri="{0D108BD9-81ED-4DB2-BD59-A6C34878D82A}">
                    <a16:rowId xmlns:a16="http://schemas.microsoft.com/office/drawing/2014/main" val="2460164383"/>
                  </a:ext>
                </a:extLst>
              </a:tr>
              <a:tr h="336957">
                <a:tc>
                  <a:txBody>
                    <a:bodyPr/>
                    <a:lstStyle/>
                    <a:p>
                      <a:pPr algn="l">
                        <a:spcAft>
                          <a:spcPts val="0"/>
                        </a:spcAft>
                      </a:pPr>
                      <a:r>
                        <a:rPr lang="sl-SI" sz="2000" b="0" dirty="0">
                          <a:solidFill>
                            <a:srgbClr val="663300"/>
                          </a:solidFill>
                          <a:effectLst/>
                          <a:latin typeface="+mn-lt"/>
                          <a:ea typeface="Times New Roman"/>
                        </a:rPr>
                        <a:t>Škofijska klasična</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2</a:t>
                      </a:r>
                    </a:p>
                  </a:txBody>
                  <a:tcPr marL="68580" marR="68580" marT="0" marB="0">
                    <a:solidFill>
                      <a:srgbClr val="33CCFF"/>
                    </a:solidFill>
                  </a:tcPr>
                </a:tc>
                <a:extLst>
                  <a:ext uri="{0D108BD9-81ED-4DB2-BD59-A6C34878D82A}">
                    <a16:rowId xmlns:a16="http://schemas.microsoft.com/office/drawing/2014/main" val="10005"/>
                  </a:ext>
                </a:extLst>
              </a:tr>
              <a:tr h="336957">
                <a:tc>
                  <a:txBody>
                    <a:bodyPr/>
                    <a:lstStyle/>
                    <a:p>
                      <a:pPr algn="l">
                        <a:spcAft>
                          <a:spcPts val="0"/>
                        </a:spcAft>
                      </a:pPr>
                      <a:r>
                        <a:rPr lang="sl-SI" sz="2000" b="0" dirty="0">
                          <a:solidFill>
                            <a:srgbClr val="663300"/>
                          </a:solidFill>
                          <a:effectLst/>
                          <a:latin typeface="+mn-lt"/>
                          <a:ea typeface="Times New Roman"/>
                        </a:rPr>
                        <a:t>ERUDIO zasebna</a:t>
                      </a:r>
                    </a:p>
                  </a:txBody>
                  <a:tcPr marL="68580" marR="68580" marT="0" marB="0">
                    <a:solidFill>
                      <a:srgbClr val="33CCFF"/>
                    </a:solidFill>
                  </a:tcPr>
                </a:tc>
                <a:tc>
                  <a:txBody>
                    <a:bodyPr/>
                    <a:lstStyle/>
                    <a:p>
                      <a:pPr algn="ctr">
                        <a:spcAft>
                          <a:spcPts val="0"/>
                        </a:spcAft>
                      </a:pPr>
                      <a:endParaRPr lang="sl-SI" sz="2000" b="0" dirty="0">
                        <a:solidFill>
                          <a:schemeClr val="bg1"/>
                        </a:solidFill>
                        <a:effectLst/>
                        <a:latin typeface="+mn-lt"/>
                        <a:ea typeface="Times New Roman"/>
                      </a:endParaRPr>
                    </a:p>
                  </a:txBody>
                  <a:tcPr marL="68580" marR="68580" marT="0" marB="0">
                    <a:solidFill>
                      <a:srgbClr val="33CCFF"/>
                    </a:solidFill>
                  </a:tcPr>
                </a:tc>
                <a:tc>
                  <a:txBody>
                    <a:bodyPr/>
                    <a:lstStyle/>
                    <a:p>
                      <a:pPr algn="ctr">
                        <a:spcAft>
                          <a:spcPts val="0"/>
                        </a:spcAft>
                      </a:pPr>
                      <a:r>
                        <a:rPr lang="sl-SI" sz="2000" b="0" dirty="0">
                          <a:solidFill>
                            <a:schemeClr val="bg1"/>
                          </a:solidFill>
                          <a:effectLst/>
                          <a:latin typeface="+mn-lt"/>
                          <a:ea typeface="Times New Roman"/>
                        </a:rPr>
                        <a:t>1</a:t>
                      </a:r>
                    </a:p>
                  </a:txBody>
                  <a:tcPr marL="68580" marR="68580" marT="0" marB="0">
                    <a:solidFill>
                      <a:srgbClr val="33CCFF"/>
                    </a:solidFill>
                  </a:tcPr>
                </a:tc>
                <a:tc>
                  <a:txBody>
                    <a:bodyPr/>
                    <a:lstStyle/>
                    <a:p>
                      <a:pPr algn="ctr">
                        <a:spcAft>
                          <a:spcPts val="0"/>
                        </a:spcAft>
                      </a:pPr>
                      <a:r>
                        <a:rPr lang="sl-SI" sz="2000" b="0" dirty="0">
                          <a:solidFill>
                            <a:srgbClr val="663300"/>
                          </a:solidFill>
                          <a:effectLst/>
                          <a:latin typeface="+mn-lt"/>
                          <a:ea typeface="Times New Roman"/>
                        </a:rPr>
                        <a:t>1</a:t>
                      </a:r>
                    </a:p>
                  </a:txBody>
                  <a:tcPr marL="68580" marR="68580" marT="0" marB="0">
                    <a:solidFill>
                      <a:srgbClr val="33CCFF"/>
                    </a:solidFill>
                  </a:tcPr>
                </a:tc>
                <a:extLst>
                  <a:ext uri="{0D108BD9-81ED-4DB2-BD59-A6C34878D82A}">
                    <a16:rowId xmlns:a16="http://schemas.microsoft.com/office/drawing/2014/main" val="1374124392"/>
                  </a:ext>
                </a:extLst>
              </a:tr>
              <a:tr h="336957">
                <a:tc>
                  <a:txBody>
                    <a:bodyPr/>
                    <a:lstStyle/>
                    <a:p>
                      <a:pPr algn="l">
                        <a:spcAft>
                          <a:spcPts val="0"/>
                        </a:spcAft>
                      </a:pPr>
                      <a:r>
                        <a:rPr lang="sl-SI" sz="2000" i="1" dirty="0">
                          <a:solidFill>
                            <a:srgbClr val="663300"/>
                          </a:solidFill>
                          <a:effectLst/>
                        </a:rPr>
                        <a:t>skupaj</a:t>
                      </a:r>
                      <a:endParaRPr lang="sl-SI" sz="2000" i="1" dirty="0">
                        <a:solidFill>
                          <a:srgbClr val="663300"/>
                        </a:solidFill>
                        <a:effectLst/>
                        <a:latin typeface="Times New Roman"/>
                        <a:ea typeface="Times New Roman"/>
                      </a:endParaRPr>
                    </a:p>
                  </a:txBody>
                  <a:tcPr marL="68580" marR="68580" marT="0" marB="0">
                    <a:solidFill>
                      <a:srgbClr val="33CCFF"/>
                    </a:solidFill>
                  </a:tcPr>
                </a:tc>
                <a:tc>
                  <a:txBody>
                    <a:bodyPr/>
                    <a:lstStyle/>
                    <a:p>
                      <a:pPr algn="ctr">
                        <a:spcAft>
                          <a:spcPts val="0"/>
                        </a:spcAft>
                      </a:pPr>
                      <a:r>
                        <a:rPr lang="sl-SI" sz="2000" i="1" dirty="0">
                          <a:solidFill>
                            <a:schemeClr val="bg1"/>
                          </a:solidFill>
                          <a:effectLst/>
                          <a:latin typeface="+mn-lt"/>
                          <a:ea typeface="Times New Roman"/>
                        </a:rPr>
                        <a:t>11</a:t>
                      </a:r>
                    </a:p>
                  </a:txBody>
                  <a:tcPr marL="68580" marR="68580" marT="0" marB="0">
                    <a:solidFill>
                      <a:srgbClr val="33CCFF"/>
                    </a:solidFill>
                  </a:tcPr>
                </a:tc>
                <a:tc>
                  <a:txBody>
                    <a:bodyPr/>
                    <a:lstStyle/>
                    <a:p>
                      <a:pPr algn="ctr">
                        <a:spcAft>
                          <a:spcPts val="0"/>
                        </a:spcAft>
                      </a:pPr>
                      <a:r>
                        <a:rPr lang="sl-SI" sz="2000" i="1" dirty="0">
                          <a:solidFill>
                            <a:schemeClr val="bg1"/>
                          </a:solidFill>
                          <a:effectLst/>
                          <a:latin typeface="+mn-lt"/>
                          <a:ea typeface="Times New Roman"/>
                        </a:rPr>
                        <a:t>16</a:t>
                      </a:r>
                    </a:p>
                  </a:txBody>
                  <a:tcPr marL="68580" marR="68580" marT="0" marB="0">
                    <a:solidFill>
                      <a:srgbClr val="33CCFF"/>
                    </a:solidFill>
                  </a:tcPr>
                </a:tc>
                <a:tc>
                  <a:txBody>
                    <a:bodyPr/>
                    <a:lstStyle/>
                    <a:p>
                      <a:pPr algn="ctr">
                        <a:spcAft>
                          <a:spcPts val="0"/>
                        </a:spcAft>
                      </a:pPr>
                      <a:r>
                        <a:rPr lang="sl-SI" sz="2000" i="1" dirty="0">
                          <a:solidFill>
                            <a:srgbClr val="663300"/>
                          </a:solidFill>
                          <a:effectLst/>
                          <a:latin typeface="+mn-lt"/>
                          <a:ea typeface="Times New Roman"/>
                        </a:rPr>
                        <a:t>27</a:t>
                      </a:r>
                    </a:p>
                  </a:txBody>
                  <a:tcPr marL="68580" marR="68580" marT="0" marB="0">
                    <a:solidFill>
                      <a:srgbClr val="33CCFF"/>
                    </a:solidFill>
                  </a:tcPr>
                </a:tc>
                <a:extLst>
                  <a:ext uri="{0D108BD9-81ED-4DB2-BD59-A6C34878D82A}">
                    <a16:rowId xmlns:a16="http://schemas.microsoft.com/office/drawing/2014/main" val="10010"/>
                  </a:ext>
                </a:extLst>
              </a:tr>
            </a:tbl>
          </a:graphicData>
        </a:graphic>
      </p:graphicFrame>
      <p:sp>
        <p:nvSpPr>
          <p:cNvPr id="6" name="Pravokotnik 5"/>
          <p:cNvSpPr/>
          <p:nvPr/>
        </p:nvSpPr>
        <p:spPr>
          <a:xfrm>
            <a:off x="6948264" y="5229200"/>
            <a:ext cx="1382598" cy="523220"/>
          </a:xfrm>
          <a:prstGeom prst="rect">
            <a:avLst/>
          </a:prstGeom>
        </p:spPr>
        <p:txBody>
          <a:bodyPr wrap="square">
            <a:spAutoFit/>
          </a:bodyPr>
          <a:lstStyle/>
          <a:p>
            <a:pPr algn="r"/>
            <a:r>
              <a:rPr lang="sl-SI" sz="2800" b="1" dirty="0">
                <a:solidFill>
                  <a:srgbClr val="0099CC"/>
                </a:solidFill>
              </a:rPr>
              <a:t>35, 1  %</a:t>
            </a:r>
          </a:p>
        </p:txBody>
      </p:sp>
    </p:spTree>
    <p:extLst>
      <p:ext uri="{BB962C8B-B14F-4D97-AF65-F5344CB8AC3E}">
        <p14:creationId xmlns:p14="http://schemas.microsoft.com/office/powerpoint/2010/main" val="26166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9188" y="701824"/>
            <a:ext cx="8229600" cy="1143000"/>
          </a:xfrm>
        </p:spPr>
        <p:txBody>
          <a:bodyPr>
            <a:normAutofit fontScale="90000"/>
          </a:bodyPr>
          <a:lstStyle/>
          <a:p>
            <a:br>
              <a:rPr lang="sl-SI" b="1" dirty="0">
                <a:solidFill>
                  <a:srgbClr val="99CCFF"/>
                </a:solidFill>
              </a:rPr>
            </a:br>
            <a:r>
              <a:rPr lang="sl-SI" b="1" dirty="0">
                <a:solidFill>
                  <a:srgbClr val="0070C0"/>
                </a:solidFill>
              </a:rPr>
              <a:t>UMETNIŠKA in STROKOVNA GIMNAZIJA</a:t>
            </a:r>
            <a:br>
              <a:rPr lang="sl-SI" dirty="0">
                <a:solidFill>
                  <a:srgbClr val="0070C0"/>
                </a:solidFill>
                <a:latin typeface="Times New Roman"/>
                <a:ea typeface="Times New Roman"/>
              </a:rPr>
            </a:br>
            <a:endParaRPr lang="sl-SI" dirty="0">
              <a:solidFill>
                <a:srgbClr val="0070C0"/>
              </a:solidFill>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3117922946"/>
              </p:ext>
            </p:extLst>
          </p:nvPr>
        </p:nvGraphicFramePr>
        <p:xfrm>
          <a:off x="627396" y="2211798"/>
          <a:ext cx="7704856" cy="1930348"/>
        </p:xfrm>
        <a:graphic>
          <a:graphicData uri="http://schemas.openxmlformats.org/drawingml/2006/table">
            <a:tbl>
              <a:tblPr firstRow="1" firstCol="1" lastRow="1" lastCol="1" bandRow="1" bandCol="1">
                <a:tableStyleId>{5C22544A-7EE6-4342-B048-85BDC9FD1C3A}</a:tableStyleId>
              </a:tblPr>
              <a:tblGrid>
                <a:gridCol w="3274655">
                  <a:extLst>
                    <a:ext uri="{9D8B030D-6E8A-4147-A177-3AD203B41FA5}">
                      <a16:colId xmlns:a16="http://schemas.microsoft.com/office/drawing/2014/main" val="20000"/>
                    </a:ext>
                  </a:extLst>
                </a:gridCol>
                <a:gridCol w="1339532">
                  <a:extLst>
                    <a:ext uri="{9D8B030D-6E8A-4147-A177-3AD203B41FA5}">
                      <a16:colId xmlns:a16="http://schemas.microsoft.com/office/drawing/2014/main" val="20001"/>
                    </a:ext>
                  </a:extLst>
                </a:gridCol>
                <a:gridCol w="1443525">
                  <a:extLst>
                    <a:ext uri="{9D8B030D-6E8A-4147-A177-3AD203B41FA5}">
                      <a16:colId xmlns:a16="http://schemas.microsoft.com/office/drawing/2014/main" val="20002"/>
                    </a:ext>
                  </a:extLst>
                </a:gridCol>
                <a:gridCol w="1647144">
                  <a:extLst>
                    <a:ext uri="{9D8B030D-6E8A-4147-A177-3AD203B41FA5}">
                      <a16:colId xmlns:a16="http://schemas.microsoft.com/office/drawing/2014/main" val="20003"/>
                    </a:ext>
                  </a:extLst>
                </a:gridCol>
              </a:tblGrid>
              <a:tr h="342409">
                <a:tc>
                  <a:txBody>
                    <a:bodyPr/>
                    <a:lstStyle/>
                    <a:p>
                      <a:pPr algn="ctr">
                        <a:spcAft>
                          <a:spcPts val="0"/>
                        </a:spcAft>
                      </a:pPr>
                      <a:endParaRPr lang="sl-SI" sz="2400" dirty="0">
                        <a:solidFill>
                          <a:srgbClr val="663300"/>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dirty="0">
                          <a:solidFill>
                            <a:schemeClr val="bg1"/>
                          </a:solidFill>
                          <a:effectLst/>
                        </a:rPr>
                        <a:t>FANTJE</a:t>
                      </a:r>
                      <a:endParaRPr lang="sl-SI" sz="2400" dirty="0">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dirty="0">
                          <a:solidFill>
                            <a:schemeClr val="bg1"/>
                          </a:solidFill>
                          <a:effectLst/>
                        </a:rPr>
                        <a:t>DEKLETA</a:t>
                      </a:r>
                      <a:endParaRPr lang="sl-SI" sz="2400" dirty="0">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dirty="0">
                          <a:solidFill>
                            <a:srgbClr val="663300"/>
                          </a:solidFill>
                          <a:effectLst/>
                        </a:rPr>
                        <a:t>SKUPAJ</a:t>
                      </a:r>
                      <a:endParaRPr lang="sl-SI" sz="2400" dirty="0">
                        <a:solidFill>
                          <a:srgbClr val="663300"/>
                        </a:solidFill>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0"/>
                  </a:ext>
                </a:extLst>
              </a:tr>
              <a:tr h="342409">
                <a:tc>
                  <a:txBody>
                    <a:bodyPr/>
                    <a:lstStyle/>
                    <a:p>
                      <a:pPr algn="l">
                        <a:spcAft>
                          <a:spcPts val="0"/>
                        </a:spcAft>
                      </a:pPr>
                      <a:r>
                        <a:rPr lang="sl-SI" sz="2400" b="0" kern="1200" dirty="0">
                          <a:solidFill>
                            <a:srgbClr val="663300"/>
                          </a:solidFill>
                          <a:effectLst/>
                          <a:latin typeface="+mn-lt"/>
                          <a:ea typeface="Times New Roman"/>
                          <a:cs typeface="+mn-cs"/>
                        </a:rPr>
                        <a:t>Umetniška gimnazija</a:t>
                      </a:r>
                      <a:endParaRPr lang="sl-SI" sz="2400" b="0" dirty="0">
                        <a:solidFill>
                          <a:srgbClr val="663300"/>
                        </a:solidFill>
                        <a:effectLst/>
                        <a:latin typeface="+mj-lt"/>
                        <a:ea typeface="Times New Roman"/>
                      </a:endParaRPr>
                    </a:p>
                  </a:txBody>
                  <a:tcPr marL="68580" marR="68580" marT="0" marB="0">
                    <a:solidFill>
                      <a:schemeClr val="tx2">
                        <a:lumMod val="60000"/>
                        <a:lumOff val="40000"/>
                      </a:schemeClr>
                    </a:solidFill>
                  </a:tcPr>
                </a:tc>
                <a:tc>
                  <a:txBody>
                    <a:bodyPr/>
                    <a:lstStyle/>
                    <a:p>
                      <a:pPr algn="ctr">
                        <a:spcAft>
                          <a:spcPts val="0"/>
                        </a:spcAft>
                      </a:pPr>
                      <a:endParaRPr lang="sl-SI" sz="2400" b="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solidFill>
                      <a:schemeClr val="tx2">
                        <a:lumMod val="60000"/>
                        <a:lumOff val="40000"/>
                      </a:schemeClr>
                    </a:solidFill>
                  </a:tcPr>
                </a:tc>
                <a:tc>
                  <a:txBody>
                    <a:bodyPr/>
                    <a:lstStyle/>
                    <a:p>
                      <a:pPr algn="ctr">
                        <a:spcAft>
                          <a:spcPts val="0"/>
                        </a:spcAft>
                      </a:pPr>
                      <a:r>
                        <a:rPr lang="sl-SI" sz="2400" b="0" dirty="0">
                          <a:solidFill>
                            <a:schemeClr val="bg1"/>
                          </a:solidFill>
                          <a:effectLst/>
                          <a:latin typeface="+mn-lt"/>
                          <a:ea typeface="Times New Roman"/>
                        </a:rPr>
                        <a:t>2</a:t>
                      </a:r>
                    </a:p>
                  </a:txBody>
                  <a:tcPr marL="68580" marR="68580" marT="0" marB="0">
                    <a:solidFill>
                      <a:schemeClr val="tx2">
                        <a:lumMod val="60000"/>
                        <a:lumOff val="40000"/>
                      </a:schemeClr>
                    </a:solidFill>
                  </a:tcPr>
                </a:tc>
                <a:tc>
                  <a:txBody>
                    <a:bodyPr/>
                    <a:lstStyle/>
                    <a:p>
                      <a:pPr algn="ctr">
                        <a:spcAft>
                          <a:spcPts val="0"/>
                        </a:spcAft>
                      </a:pPr>
                      <a:r>
                        <a:rPr lang="sl-SI" sz="2400" b="0" dirty="0">
                          <a:solidFill>
                            <a:srgbClr val="663300"/>
                          </a:solidFill>
                          <a:effectLst/>
                          <a:latin typeface="+mn-lt"/>
                          <a:ea typeface="Times New Roman"/>
                        </a:rPr>
                        <a:t>2</a:t>
                      </a:r>
                    </a:p>
                  </a:txBody>
                  <a:tcPr marL="68580" marR="68580" marT="0" marB="0">
                    <a:solidFill>
                      <a:schemeClr val="tx2">
                        <a:lumMod val="60000"/>
                        <a:lumOff val="40000"/>
                      </a:schemeClr>
                    </a:solidFill>
                  </a:tcPr>
                </a:tc>
                <a:extLst>
                  <a:ext uri="{0D108BD9-81ED-4DB2-BD59-A6C34878D82A}">
                    <a16:rowId xmlns:a16="http://schemas.microsoft.com/office/drawing/2014/main" val="4254605447"/>
                  </a:ext>
                </a:extLst>
              </a:tr>
              <a:tr h="342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400" b="0" dirty="0">
                          <a:solidFill>
                            <a:srgbClr val="663300"/>
                          </a:solidFill>
                          <a:effectLst/>
                        </a:rPr>
                        <a:t>Ekonomska </a:t>
                      </a:r>
                      <a:r>
                        <a:rPr lang="sl-SI" sz="2400" b="0" kern="1200" dirty="0">
                          <a:solidFill>
                            <a:srgbClr val="663300"/>
                          </a:solidFill>
                          <a:effectLst/>
                          <a:latin typeface="+mn-lt"/>
                          <a:ea typeface="Times New Roman"/>
                          <a:cs typeface="+mn-cs"/>
                        </a:rPr>
                        <a:t>gimnazija</a:t>
                      </a:r>
                    </a:p>
                  </a:txBody>
                  <a:tcPr marL="68580" marR="68580" marT="0" marB="0">
                    <a:solidFill>
                      <a:schemeClr val="tx2">
                        <a:lumMod val="60000"/>
                        <a:lumOff val="40000"/>
                      </a:schemeClr>
                    </a:solidFill>
                  </a:tcPr>
                </a:tc>
                <a:tc>
                  <a:txBody>
                    <a:bodyPr/>
                    <a:lstStyle/>
                    <a:p>
                      <a:pPr algn="ctr">
                        <a:spcAft>
                          <a:spcPts val="0"/>
                        </a:spcAft>
                      </a:pPr>
                      <a:endParaRPr lang="sl-SI" sz="2400" b="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solidFill>
                      <a:schemeClr val="tx2">
                        <a:lumMod val="60000"/>
                        <a:lumOff val="40000"/>
                      </a:schemeClr>
                    </a:solidFill>
                  </a:tcPr>
                </a:tc>
                <a:tc>
                  <a:txBody>
                    <a:bodyPr/>
                    <a:lstStyle/>
                    <a:p>
                      <a:pPr algn="ctr">
                        <a:spcAft>
                          <a:spcPts val="0"/>
                        </a:spcAft>
                      </a:pPr>
                      <a:r>
                        <a:rPr lang="sl-SI" sz="2400" b="0" dirty="0">
                          <a:solidFill>
                            <a:schemeClr val="bg1"/>
                          </a:solidFill>
                          <a:effectLst/>
                          <a:latin typeface="+mn-lt"/>
                          <a:ea typeface="Times New Roman"/>
                        </a:rPr>
                        <a:t>2</a:t>
                      </a:r>
                    </a:p>
                  </a:txBody>
                  <a:tcPr marL="68580" marR="68580" marT="0" marB="0">
                    <a:solidFill>
                      <a:schemeClr val="tx2">
                        <a:lumMod val="60000"/>
                        <a:lumOff val="40000"/>
                      </a:schemeClr>
                    </a:solidFill>
                  </a:tcPr>
                </a:tc>
                <a:tc>
                  <a:txBody>
                    <a:bodyPr/>
                    <a:lstStyle/>
                    <a:p>
                      <a:pPr algn="ctr">
                        <a:spcAft>
                          <a:spcPts val="0"/>
                        </a:spcAft>
                      </a:pPr>
                      <a:r>
                        <a:rPr lang="sl-SI" sz="2400" b="0" dirty="0">
                          <a:solidFill>
                            <a:srgbClr val="663300"/>
                          </a:solidFill>
                          <a:effectLst/>
                          <a:latin typeface="+mn-lt"/>
                          <a:ea typeface="Times New Roman"/>
                        </a:rPr>
                        <a:t>2</a:t>
                      </a:r>
                    </a:p>
                  </a:txBody>
                  <a:tcPr marL="68580" marR="68580" marT="0" marB="0">
                    <a:solidFill>
                      <a:schemeClr val="tx2">
                        <a:lumMod val="60000"/>
                        <a:lumOff val="40000"/>
                      </a:schemeClr>
                    </a:solidFill>
                  </a:tcPr>
                </a:tc>
                <a:extLst>
                  <a:ext uri="{0D108BD9-81ED-4DB2-BD59-A6C34878D82A}">
                    <a16:rowId xmlns:a16="http://schemas.microsoft.com/office/drawing/2014/main" val="431119771"/>
                  </a:ext>
                </a:extLst>
              </a:tr>
              <a:tr h="342409">
                <a:tc>
                  <a:txBody>
                    <a:bodyPr/>
                    <a:lstStyle/>
                    <a:p>
                      <a:pPr algn="l">
                        <a:spcAft>
                          <a:spcPts val="0"/>
                        </a:spcAft>
                      </a:pPr>
                      <a:r>
                        <a:rPr lang="sl-SI" sz="2400" b="0" baseline="0" dirty="0">
                          <a:solidFill>
                            <a:srgbClr val="663300"/>
                          </a:solidFill>
                          <a:effectLst/>
                        </a:rPr>
                        <a:t>Tehniška gimnazija </a:t>
                      </a:r>
                      <a:endParaRPr lang="sl-SI" sz="2400" b="0" dirty="0">
                        <a:solidFill>
                          <a:srgbClr val="663300"/>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b="0" dirty="0">
                          <a:solidFill>
                            <a:schemeClr val="bg1"/>
                          </a:solidFill>
                          <a:effectLst/>
                          <a:latin typeface="Calibri" panose="020F0502020204030204" pitchFamily="34" charset="0"/>
                          <a:ea typeface="Times New Roman"/>
                          <a:cs typeface="Calibri" panose="020F0502020204030204" pitchFamily="34" charset="0"/>
                        </a:rPr>
                        <a:t>1</a:t>
                      </a:r>
                    </a:p>
                  </a:txBody>
                  <a:tcPr marL="68580" marR="68580" marT="0" marB="0">
                    <a:solidFill>
                      <a:schemeClr val="tx2">
                        <a:lumMod val="60000"/>
                        <a:lumOff val="40000"/>
                      </a:schemeClr>
                    </a:solidFill>
                  </a:tcPr>
                </a:tc>
                <a:tc>
                  <a:txBody>
                    <a:bodyPr/>
                    <a:lstStyle/>
                    <a:p>
                      <a:pPr algn="ctr">
                        <a:spcAft>
                          <a:spcPts val="0"/>
                        </a:spcAft>
                      </a:pPr>
                      <a:r>
                        <a:rPr lang="sl-SI" sz="2400" b="0" dirty="0">
                          <a:solidFill>
                            <a:schemeClr val="bg1"/>
                          </a:solidFill>
                          <a:effectLst/>
                        </a:rPr>
                        <a:t>1 </a:t>
                      </a:r>
                      <a:endParaRPr lang="sl-SI" sz="2400" b="0" dirty="0">
                        <a:solidFill>
                          <a:schemeClr val="bg1"/>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b="0" dirty="0">
                          <a:solidFill>
                            <a:srgbClr val="663300"/>
                          </a:solidFill>
                          <a:effectLst/>
                          <a:latin typeface="+mn-lt"/>
                          <a:ea typeface="Times New Roman"/>
                        </a:rPr>
                        <a:t>2</a:t>
                      </a:r>
                    </a:p>
                  </a:txBody>
                  <a:tcPr marL="68580" marR="68580" marT="0" marB="0">
                    <a:solidFill>
                      <a:schemeClr val="tx2">
                        <a:lumMod val="60000"/>
                        <a:lumOff val="40000"/>
                      </a:schemeClr>
                    </a:solidFill>
                  </a:tcPr>
                </a:tc>
                <a:extLst>
                  <a:ext uri="{0D108BD9-81ED-4DB2-BD59-A6C34878D82A}">
                    <a16:rowId xmlns:a16="http://schemas.microsoft.com/office/drawing/2014/main" val="10001"/>
                  </a:ext>
                </a:extLst>
              </a:tr>
              <a:tr h="467308">
                <a:tc>
                  <a:txBody>
                    <a:bodyPr/>
                    <a:lstStyle/>
                    <a:p>
                      <a:pPr algn="l">
                        <a:spcAft>
                          <a:spcPts val="0"/>
                        </a:spcAft>
                      </a:pPr>
                      <a:r>
                        <a:rPr lang="sl-SI" sz="2400" i="1" dirty="0">
                          <a:solidFill>
                            <a:srgbClr val="663300"/>
                          </a:solidFill>
                          <a:effectLst/>
                        </a:rPr>
                        <a:t>skupaj</a:t>
                      </a:r>
                      <a:endParaRPr lang="sl-SI" sz="2400" i="1" dirty="0">
                        <a:solidFill>
                          <a:srgbClr val="663300"/>
                        </a:solidFill>
                        <a:effectLst/>
                        <a:latin typeface="Times New Roman"/>
                        <a:ea typeface="Times New Roman"/>
                      </a:endParaRPr>
                    </a:p>
                  </a:txBody>
                  <a:tcPr marL="68580" marR="68580" marT="0" marB="0">
                    <a:solidFill>
                      <a:schemeClr val="tx2">
                        <a:lumMod val="60000"/>
                        <a:lumOff val="40000"/>
                      </a:schemeClr>
                    </a:solidFill>
                  </a:tcPr>
                </a:tc>
                <a:tc>
                  <a:txBody>
                    <a:bodyPr/>
                    <a:lstStyle/>
                    <a:p>
                      <a:pPr algn="ctr">
                        <a:spcAft>
                          <a:spcPts val="0"/>
                        </a:spcAft>
                      </a:pPr>
                      <a:r>
                        <a:rPr lang="sl-SI" sz="2400" i="1" dirty="0">
                          <a:solidFill>
                            <a:schemeClr val="bg1"/>
                          </a:solidFill>
                          <a:effectLst/>
                          <a:latin typeface="Calibri" panose="020F0502020204030204" pitchFamily="34" charset="0"/>
                          <a:ea typeface="Times New Roman"/>
                          <a:cs typeface="Calibri" panose="020F0502020204030204" pitchFamily="34" charset="0"/>
                        </a:rPr>
                        <a:t>1</a:t>
                      </a:r>
                    </a:p>
                  </a:txBody>
                  <a:tcPr marL="68580" marR="68580" marT="0" marB="0">
                    <a:solidFill>
                      <a:schemeClr val="tx2">
                        <a:lumMod val="60000"/>
                        <a:lumOff val="40000"/>
                      </a:schemeClr>
                    </a:solidFill>
                  </a:tcPr>
                </a:tc>
                <a:tc>
                  <a:txBody>
                    <a:bodyPr/>
                    <a:lstStyle/>
                    <a:p>
                      <a:pPr algn="ctr">
                        <a:spcAft>
                          <a:spcPts val="0"/>
                        </a:spcAft>
                      </a:pPr>
                      <a:r>
                        <a:rPr lang="sl-SI" sz="2400" i="1" dirty="0">
                          <a:solidFill>
                            <a:schemeClr val="bg1"/>
                          </a:solidFill>
                          <a:effectLst/>
                          <a:latin typeface="+mn-lt"/>
                          <a:ea typeface="Times New Roman"/>
                        </a:rPr>
                        <a:t>5</a:t>
                      </a:r>
                    </a:p>
                  </a:txBody>
                  <a:tcPr marL="68580" marR="68580" marT="0" marB="0">
                    <a:solidFill>
                      <a:schemeClr val="tx2">
                        <a:lumMod val="60000"/>
                        <a:lumOff val="40000"/>
                      </a:schemeClr>
                    </a:solidFill>
                  </a:tcPr>
                </a:tc>
                <a:tc>
                  <a:txBody>
                    <a:bodyPr/>
                    <a:lstStyle/>
                    <a:p>
                      <a:pPr algn="ctr">
                        <a:spcAft>
                          <a:spcPts val="0"/>
                        </a:spcAft>
                      </a:pPr>
                      <a:r>
                        <a:rPr lang="sl-SI" sz="2400" i="1" dirty="0">
                          <a:solidFill>
                            <a:srgbClr val="663300"/>
                          </a:solidFill>
                          <a:effectLst/>
                          <a:latin typeface="+mn-lt"/>
                          <a:ea typeface="+mn-ea"/>
                        </a:rPr>
                        <a:t>6</a:t>
                      </a:r>
                      <a:endParaRPr lang="sl-SI" sz="2400" i="1" dirty="0">
                        <a:solidFill>
                          <a:srgbClr val="663300"/>
                        </a:solidFill>
                        <a:effectLst/>
                        <a:latin typeface="Times New Roman"/>
                        <a:ea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7" name="Pravokotnik 6"/>
          <p:cNvSpPr/>
          <p:nvPr/>
        </p:nvSpPr>
        <p:spPr>
          <a:xfrm>
            <a:off x="7092280" y="4509120"/>
            <a:ext cx="1239972" cy="523220"/>
          </a:xfrm>
          <a:prstGeom prst="rect">
            <a:avLst/>
          </a:prstGeom>
        </p:spPr>
        <p:txBody>
          <a:bodyPr wrap="square">
            <a:spAutoFit/>
          </a:bodyPr>
          <a:lstStyle/>
          <a:p>
            <a:pPr algn="r"/>
            <a:r>
              <a:rPr lang="sl-SI" sz="2800" b="1" dirty="0">
                <a:solidFill>
                  <a:srgbClr val="0070C0"/>
                </a:solidFill>
              </a:rPr>
              <a:t> 7, 8 %</a:t>
            </a:r>
          </a:p>
        </p:txBody>
      </p:sp>
    </p:spTree>
    <p:extLst>
      <p:ext uri="{BB962C8B-B14F-4D97-AF65-F5344CB8AC3E}">
        <p14:creationId xmlns:p14="http://schemas.microsoft.com/office/powerpoint/2010/main" val="17886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350154" y="1392759"/>
            <a:ext cx="8443692" cy="4072481"/>
          </a:xfrm>
          <a:prstGeom prst="rect">
            <a:avLst/>
          </a:prstGeom>
        </p:spPr>
      </p:pic>
    </p:spTree>
    <p:extLst>
      <p:ext uri="{BB962C8B-B14F-4D97-AF65-F5344CB8AC3E}">
        <p14:creationId xmlns:p14="http://schemas.microsoft.com/office/powerpoint/2010/main" val="388613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p:cNvSpPr txBox="1"/>
          <p:nvPr/>
        </p:nvSpPr>
        <p:spPr>
          <a:xfrm>
            <a:off x="513706" y="3429000"/>
            <a:ext cx="1296144" cy="400110"/>
          </a:xfrm>
          <a:prstGeom prst="rect">
            <a:avLst/>
          </a:prstGeom>
          <a:noFill/>
        </p:spPr>
        <p:txBody>
          <a:bodyPr wrap="square" rtlCol="0">
            <a:spAutoFit/>
          </a:bodyPr>
          <a:lstStyle/>
          <a:p>
            <a:r>
              <a:rPr lang="sl-SI" sz="2000" b="1" dirty="0"/>
              <a:t>Letos</a:t>
            </a:r>
          </a:p>
        </p:txBody>
      </p:sp>
      <p:sp>
        <p:nvSpPr>
          <p:cNvPr id="8" name="PoljeZBesedilom 7"/>
          <p:cNvSpPr txBox="1"/>
          <p:nvPr/>
        </p:nvSpPr>
        <p:spPr>
          <a:xfrm>
            <a:off x="530821" y="476672"/>
            <a:ext cx="1440160" cy="400110"/>
          </a:xfrm>
          <a:prstGeom prst="rect">
            <a:avLst/>
          </a:prstGeom>
          <a:noFill/>
        </p:spPr>
        <p:txBody>
          <a:bodyPr wrap="square" rtlCol="0">
            <a:spAutoFit/>
          </a:bodyPr>
          <a:lstStyle/>
          <a:p>
            <a:r>
              <a:rPr lang="sl-SI" sz="2000" b="1" dirty="0"/>
              <a:t>Lansko leto</a:t>
            </a:r>
          </a:p>
        </p:txBody>
      </p:sp>
      <p:graphicFrame>
        <p:nvGraphicFramePr>
          <p:cNvPr id="11" name="Grafikon 10">
            <a:extLst>
              <a:ext uri="{FF2B5EF4-FFF2-40B4-BE49-F238E27FC236}">
                <a16:creationId xmlns:a16="http://schemas.microsoft.com/office/drawing/2014/main" id="{228D0491-8440-4C71-91E9-C14877E79702}"/>
              </a:ext>
            </a:extLst>
          </p:cNvPr>
          <p:cNvGraphicFramePr>
            <a:graphicFrameLocks/>
          </p:cNvGraphicFramePr>
          <p:nvPr>
            <p:extLst>
              <p:ext uri="{D42A27DB-BD31-4B8C-83A1-F6EECF244321}">
                <p14:modId xmlns:p14="http://schemas.microsoft.com/office/powerpoint/2010/main" val="3006025870"/>
              </p:ext>
            </p:extLst>
          </p:nvPr>
        </p:nvGraphicFramePr>
        <p:xfrm>
          <a:off x="2627784" y="56482"/>
          <a:ext cx="5760640" cy="377262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Slika 11"/>
          <p:cNvPicPr>
            <a:picLocks noChangeAspect="1"/>
          </p:cNvPicPr>
          <p:nvPr/>
        </p:nvPicPr>
        <p:blipFill>
          <a:blip r:embed="rId3"/>
          <a:stretch>
            <a:fillRect/>
          </a:stretch>
        </p:blipFill>
        <p:spPr>
          <a:xfrm>
            <a:off x="2195736" y="3775920"/>
            <a:ext cx="6357016" cy="3066056"/>
          </a:xfrm>
          <a:prstGeom prst="rect">
            <a:avLst/>
          </a:prstGeom>
        </p:spPr>
      </p:pic>
    </p:spTree>
    <p:extLst>
      <p:ext uri="{BB962C8B-B14F-4D97-AF65-F5344CB8AC3E}">
        <p14:creationId xmlns:p14="http://schemas.microsoft.com/office/powerpoint/2010/main" val="351594858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539</Words>
  <Application>Microsoft Office PowerPoint</Application>
  <PresentationFormat>Diaprojekcija na zaslonu (4:3)</PresentationFormat>
  <Paragraphs>180</Paragraphs>
  <Slides>16</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Symbol</vt:lpstr>
      <vt:lpstr>Times New Roman</vt:lpstr>
      <vt:lpstr>Officeova tema</vt:lpstr>
      <vt:lpstr>OŠ Mengeš  Informacija o vpisu učencev 9. razreda  v srednje šole  šolsko leto 2021/22</vt:lpstr>
      <vt:lpstr>Razmišljanja devetošolcev o urah poklicne orientacije Kaj konkretno novega si spoznal?</vt:lpstr>
      <vt:lpstr> NIŽJE POKLICNE ŠOLE  (2 letne) </vt:lpstr>
      <vt:lpstr> SREDNJE POKLICNE ŠOLE  (3 letne) </vt:lpstr>
      <vt:lpstr>  SREDNJE STROKOVNE ŠOLE  (4 letne) </vt:lpstr>
      <vt:lpstr>SPLOŠNA GIMNAZIJA</vt:lpstr>
      <vt:lpstr> UMETNIŠKA in STROKOVNA GIMNAZIJA </vt:lpstr>
      <vt:lpstr>PowerPointova predstavitev</vt:lpstr>
      <vt:lpstr>PowerPointova predstavitev</vt:lpstr>
      <vt:lpstr>PowerPointova predstavitev</vt:lpstr>
      <vt:lpstr>Primerjava vpisa glede na vrsto SŠ s prejšnjimi leti  (v odstotkih)</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vpisa v prvi letnik  srednjih šol  šolsko leto 2013/14</dc:title>
  <dc:creator>Pedago-Nives</dc:creator>
  <cp:lastModifiedBy>Nives Zelenjak</cp:lastModifiedBy>
  <cp:revision>156</cp:revision>
  <cp:lastPrinted>2019-07-04T08:42:12Z</cp:lastPrinted>
  <dcterms:created xsi:type="dcterms:W3CDTF">2014-06-30T13:00:41Z</dcterms:created>
  <dcterms:modified xsi:type="dcterms:W3CDTF">2022-04-09T09:38:43Z</dcterms:modified>
</cp:coreProperties>
</file>